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600" b="1">
                <a:solidFill>
                  <a:srgbClr val="1F3A68"/>
                </a:solidFill>
              </a:defRPr>
            </a:pPr>
            <a:r>
              <a:t>Andean Duct Flutes Build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55448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Musical instrument documentation capstone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Build packet: andean-duct-flutes-codex-bob-r3-build-packet</a:t>
            </a:r>
          </a:p>
          <a:p>
            <a:pPr>
              <a:spcAft>
                <a:spcPts val="800"/>
              </a:spcAft>
              <a:defRPr sz="2200">
                <a:solidFill>
                  <a:srgbClr val="111111"/>
                </a:solidFill>
              </a:defRPr>
            </a:pPr>
            <a:r>
              <a:t>Generated: 2026-05-09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 of 14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Drawings, CAD, CNC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 defines required views, dimensions, datums, sketch intent.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cad/ holds models and design tables.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cnc/ holds CAM, toolpaths, setup sheets, dry-run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drawings/ holds PDFs, SVGs, DXFs, drawing exports.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10 of 14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Images And Screenshots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Add hero render/photo, visual BOM, shop screenshots, drawing previews, validation photos in images/.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11 of 14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Validation Plan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A4 = 440 Hz reference check.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Tuning targets logged in validation.csv.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Critical dimensions verified against design sheet and CAD.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Photos and revision notes after each major step.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12 of 14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Open Risks / Decisions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TBDs in design sheet and BOM.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 price/availability not yet verified.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Generated images marked as concept placeholders.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Empirical corrections await measured prototype 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13 of 14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Next Actions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Replace TBDs with measured/source-backed values.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Verify live supplier price and availability before buying.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Export final drawings and visual BOM images.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Regenerate this deck and print packet after final edits.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14 of 14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Project Intent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Create an L2 root-mode build packet for a small family of Andean duct flutes</a:t>
            </a:r>
            <a:br/>
            <a:r>
              <a:t>that can be prototyped with PVC before committing to hardwood or bamboo. The</a:t>
            </a:r>
            <a:br/>
            <a:r>
              <a:t>first prototype is a G4 pinkullo-style fipple flute with a removable block so</a:t>
            </a:r>
            <a:br/>
            <a:r>
              <a:t>the windway, window, and labium can be tuned independently from the tube.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2 of 14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Physics Model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The starting acoustic model is an open-open pipe: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f = c / (2 * L_eff)</a:t>
            </a:r>
            <a:br/>
            <a:r>
              <a:t>L_eff = L_physical + 2 * 0.6 * radius</a:t>
            </a:r>
            <a:br/>
            <a:r>
              <a:t>c = 13552 in/s at 68 F</a:t>
            </a:r>
          </a:p>
          <a:p>
            <a:pPr>
              <a:spcAft>
                <a:spcPts val="1000"/>
              </a:spcAft>
              <a:defRPr sz="1600">
                <a:solidFill>
                  <a:srgbClr val="1F3A68"/>
                </a:solidFill>
                <a:latin typeface="Consolas"/>
              </a:defRPr>
            </a:pPr>
            <a:r>
              <a:t>distance_from_foot = acoustic_length * (fundamental_hz / hole_hz)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3 of 14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How To Use This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Start with design.md for intent and assumptions.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bom.csv, sourcing.csv, and cut-list.csv before buying or cutting.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Use drawing-brief.md and CAD/CNC folders before machining.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Print the packet for shopping, shop work, and validation.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4 of 14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File Map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design.md: Project intent, catalog metadata, assumptions, and validation plan.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bom.csv: Starter bill of materials with part categories, quantities, drawing refs, and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sourcing.csv: Supplier/search tracker with specs, price/date fields, lead time, substitutes, and risks.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cut-list.csv: Rough/final stock sizes, material, grain/orientation, operations, yield, and offcuts.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drawing-brief.md: Manufacturing drawing and technical product sketch brief.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assembly-manual.md: Shop-facing sequence, tools, fixtures, safety, tuning, finishing, and maintenance notes.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validation.csv: Target/measured values, tolerance, environment, result, and tuning/build action log.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supplier-rfq.md: Supplier email/request-for-quote starter.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5 of 14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Family Spec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/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457200" y="1645920"/>
          <a:ext cx="11247120" cy="1645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  <a:gridCol w="937260"/>
              </a:tblGrid>
              <a:tr h="411479"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member_id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name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fundamental_hz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bore_id_in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od_in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physical_length_in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windway_height_in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windway_width_in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window_length_in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labium_angle_deg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scale_offsets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300" b="1">
                          <a:solidFill>
                            <a:srgbClr val="FFFFFF"/>
                          </a:solidFill>
                        </a:defRPr>
                      </a:pPr>
                      <a:r>
                        <a:t>prototype_status</a:t>
                      </a:r>
                    </a:p>
                  </a:txBody>
                  <a:tcPr>
                    <a:solidFill>
                      <a:srgbClr val="1F3A68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ADF-G4-P1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Pinkullo G4 first prototype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392.00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0.625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0.875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16.10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0.040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0 3 5 7 10 12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PVC proof-of-tune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  <a:tr h="411479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ADF-A4-P2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Tarka A4 high prototype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440.00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0.562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0.812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14.30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0.036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0.450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0.400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35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0 3 5 7 10 12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queued after G4 voicing</a:t>
                      </a:r>
                    </a:p>
                  </a:txBody>
                  <a:tcPr>
                    <a:solidFill>
                      <a:srgbClr val="E8EEF8"/>
                    </a:solidFill>
                  </a:tcPr>
                </a:tc>
              </a:tr>
              <a:tr h="411482"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ADF-C5-P3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Small duct flute C5 proof body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523.25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0.500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0.750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11.90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0.032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0.400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0.350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35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0 3 5 7 10 12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1200" b="0">
                          <a:solidFill>
                            <a:srgbClr val="111111"/>
                          </a:solidFill>
                        </a:defRPr>
                      </a:pPr>
                      <a:r>
                        <a:t>scale experiment body</a:t>
                      </a:r>
                    </a:p>
                  </a:txBody>
                  <a:tcP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6 of 14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Build Workflow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Design and assumptions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Source materials and hardware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Prepare stock, fixtures, and CNC/laser/lathe setup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Assemble, tune, finish, and validate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7 of 14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Sourcing And BOM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BOM gives part categories and drawing references.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Sourcing tracks search terms, supplier candidates, price/date, lead time, substitutions.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Visual BOM brief turns the parts list into a presentation-ready image board.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8 of 14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1F3A6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548640"/>
            <a:ext cx="112471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3000" b="1">
                <a:solidFill>
                  <a:srgbClr val="1F3A68"/>
                </a:solidFill>
              </a:defRPr>
            </a:pPr>
            <a:r>
              <a:t>Shop Packet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57200" y="1463040"/>
            <a:ext cx="1124712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Cut list for lumber/sheet/blank planning.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Assembly manual for away-from-keyboard work.</a:t>
            </a:r>
          </a:p>
          <a:p>
            <a:pPr>
              <a:spcAft>
                <a:spcPts val="800"/>
              </a:spcAft>
              <a:defRPr sz="2000">
                <a:solidFill>
                  <a:srgbClr val="445577"/>
                </a:solidFill>
              </a:defRPr>
            </a:pPr>
            <a:r>
              <a:t>• Validation sheet for measured dimensions, tuning, pass/fail checks.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57200" y="6446520"/>
            <a:ext cx="11247120" cy="2743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000">
                <a:solidFill>
                  <a:srgbClr val="445577"/>
                </a:solidFill>
              </a:defRPr>
            </a:pPr>
            <a:r>
              <a:t>Andean Duct Flutes Build Packet  |  Slide 9 of 14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