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B1A0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206240" cy="685800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280160"/>
            <a:ext cx="3657600" cy="4023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60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DRONE</a:t>
            </a:r>
            <a:endParaRPr lang="en-US" sz="5600" dirty="0"/>
          </a:p>
          <a:p>
            <a:pPr indent="0" marL="0">
              <a:buNone/>
            </a:pPr>
            <a:r>
              <a:rPr lang="en-US" sz="560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FLUTE</a:t>
            </a:r>
            <a:endParaRPr lang="en-US" sz="5600" dirty="0"/>
          </a:p>
          <a:p>
            <a:pPr indent="0" marL="0">
              <a:buNone/>
            </a:pPr>
            <a:r>
              <a:rPr lang="en-US" sz="560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FAMILY</a:t>
            </a:r>
            <a:endParaRPr lang="en-US" sz="5600" dirty="0"/>
          </a:p>
        </p:txBody>
      </p:sp>
      <p:sp>
        <p:nvSpPr>
          <p:cNvPr id="4" name="Text 2"/>
          <p:cNvSpPr/>
          <p:nvPr/>
        </p:nvSpPr>
        <p:spPr>
          <a:xfrm>
            <a:off x="365760" y="53949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AF7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DRN-FAM-001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663440" y="1463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F4E4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 American style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663440" y="2011680"/>
            <a:ext cx="7315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flutes · Walnut + Maple</a:t>
            </a:r>
            <a:endParaRPr lang="en-US" sz="2800" dirty="0"/>
          </a:p>
          <a:p>
            <a:pPr indent="0" marL="0">
              <a:buNone/>
            </a:pPr>
            <a:r>
              <a:rPr lang="en-US" sz="2800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Tunable drone block set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663440" y="36576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spc="300" kern="0" dirty="0">
                <a:solidFill>
                  <a:srgbClr val="F4E4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F#m  ·  Em  ·  Dm  ·  Am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4663440" y="59436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A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Tony Koop</a:t>
            </a:r>
            <a:pPr indent="0" marL="0">
              <a:buNone/>
            </a:pPr>
            <a:r>
              <a:rPr lang="en-US" sz="1300" dirty="0">
                <a:solidFill>
                  <a:srgbClr val="F4E4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Maker Nexus, South Bay  ·  2026-05-05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109728" cy="7772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65760"/>
            <a:ext cx="10972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D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Assembly Summary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8580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Twelve-phase shop run. Full text in assembly-manual.md.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554480"/>
            <a:ext cx="3657600" cy="640080"/>
          </a:xfrm>
          <a:prstGeom prst="rect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55448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4E4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Phase 1-4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920240" y="155448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A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 &amp; Bore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2194560"/>
            <a:ext cx="3657600" cy="3931920"/>
          </a:xfrm>
          <a:prstGeom prst="rect">
            <a:avLst/>
          </a:prstGeom>
          <a:solidFill>
            <a:srgbClr val="E7DDC9"/>
          </a:solidFill>
          <a:ln w="6350">
            <a:solidFill>
              <a:srgbClr val="6D422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2331720"/>
            <a:ext cx="338328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Mill walnut S4S, acclimate 7 days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Bandsaw blank in half along long axis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CNC bore + SAC + splitting-edge halves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Glue, clamp 24 h, lathe round to body_OD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297680" y="1554480"/>
            <a:ext cx="3657600" cy="640080"/>
          </a:xfrm>
          <a:prstGeom prst="rect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434840" y="155448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4E4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Phase 5-8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760720" y="155448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A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 &amp; Finish (cuts)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297680" y="2194560"/>
            <a:ext cx="3657600" cy="3931920"/>
          </a:xfrm>
          <a:prstGeom prst="rect">
            <a:avLst/>
          </a:prstGeom>
          <a:solidFill>
            <a:srgbClr val="E7DDC9"/>
          </a:solidFill>
          <a:ln w="6350">
            <a:solidFill>
              <a:srgbClr val="6D422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480560" y="2331720"/>
            <a:ext cx="338328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V-block jig — 8 facet passes on CNC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Drill 6 tone holes from foot datum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Plunge window + finish splitting edge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Inlay 24 ops × 4 flutes = 96 pocket/plug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138160" y="1554480"/>
            <a:ext cx="3657600" cy="640080"/>
          </a:xfrm>
          <a:prstGeom prst="rect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275320" y="155448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4E4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Phase 9-12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9601200" y="155448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A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Assembly &amp; QA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138160" y="2194560"/>
            <a:ext cx="3657600" cy="3931920"/>
          </a:xfrm>
          <a:prstGeom prst="rect">
            <a:avLst/>
          </a:prstGeom>
          <a:solidFill>
            <a:srgbClr val="E7DDC9"/>
          </a:solidFill>
          <a:ln w="6350">
            <a:solidFill>
              <a:srgbClr val="6D422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321040" y="2331720"/>
            <a:ext cx="338328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Lathe-turn 12 drone blocks (3/flute)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Cut + laser-engrave 4 bird blocks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Tru-Oil finish 4-6 coats; cure 7 days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Tune to ±5 cents; record validation.csv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65653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DRN-FAM-001 · Tony Koop · Maker Nexus · 2026-05-05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1064240" y="656539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14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109728" cy="7772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65760"/>
            <a:ext cx="10972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D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Tuning &amp; Validation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8580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Predictions ship; measurements feed back.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554480"/>
            <a:ext cx="4114800" cy="219456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691640"/>
            <a:ext cx="4114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±5</a:t>
            </a:r>
            <a:endParaRPr lang="en-US" sz="11000" dirty="0"/>
          </a:p>
        </p:txBody>
      </p:sp>
      <p:sp>
        <p:nvSpPr>
          <p:cNvPr id="7" name="Text 5"/>
          <p:cNvSpPr/>
          <p:nvPr/>
        </p:nvSpPr>
        <p:spPr>
          <a:xfrm>
            <a:off x="457200" y="274320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A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cents tolerance per note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3108960"/>
            <a:ext cx="411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FA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44 measurements per family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A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(11 notes × 4 flutes)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754880" y="1554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validation feeds back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754880" y="2011680"/>
            <a:ext cx="502920" cy="502920"/>
          </a:xfrm>
          <a:prstGeom prst="ellipse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54880" y="20116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394960" y="2011680"/>
            <a:ext cx="6309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Tune each finished flute, all notes + drones, with a chromatic tuner. Record cents error.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754880" y="2788920"/>
            <a:ext cx="502920" cy="502920"/>
          </a:xfrm>
          <a:prstGeom prst="ellipse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0" y="27889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394960" y="2788920"/>
            <a:ext cx="6309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measurement to validation.csv for that flute / note.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754880" y="3566160"/>
            <a:ext cx="502920" cy="502920"/>
          </a:xfrm>
          <a:prstGeom prst="ellipse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54880" y="35661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394960" y="3566160"/>
            <a:ext cx="6309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scripts/record_measurement.py — updates per-family corrections database.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54880" y="4343400"/>
            <a:ext cx="502920" cy="502920"/>
          </a:xfrm>
          <a:prstGeom prst="ellipse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54880" y="43434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5394960" y="4343400"/>
            <a:ext cx="6309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 sibling flute's prediction shifts by &gt;2 cents, generator flags it.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754880" y="5120640"/>
            <a:ext cx="502920" cy="502920"/>
          </a:xfrm>
          <a:prstGeom prst="ellipse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54880" y="51206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5394960" y="5120640"/>
            <a:ext cx="6309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family in the same lineage uses the updated K2 table automatically.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57200" y="448056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likely fail modes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457200" y="4846320"/>
            <a:ext cx="4114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Hole 6 (octave) sharp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Drone–melody chamber leak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Splitting edge too thick (breathy)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" y="65653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DRN-FAM-001 · Tony Koop · Maker Nexus · 2026-05-05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11064240" y="656539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14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109728" cy="7772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65760"/>
            <a:ext cx="10972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D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 Risks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8580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Red-team failure-mode walk · risks.md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554480"/>
            <a:ext cx="5486400" cy="1280160"/>
          </a:xfrm>
          <a:prstGeom prst="rect">
            <a:avLst/>
          </a:prstGeom>
          <a:solidFill>
            <a:srgbClr val="FAF7F2"/>
          </a:solidFill>
          <a:ln w="15240">
            <a:solidFill>
              <a:srgbClr val="B8504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554480"/>
            <a:ext cx="777240" cy="128016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554480"/>
            <a:ext cx="777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AF7F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A-1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2011680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A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ACOUSTIC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457200" y="2423160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AF7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SEV MED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1371600" y="1600200"/>
            <a:ext cx="4526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Hole 6 (octave) sharp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371600" y="2057400"/>
            <a:ext cx="4526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Test:  Tune-step inspection; capture per-flute correction if &gt;+5 cents on more than 2 of 4 flutes.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309360" y="1554480"/>
            <a:ext cx="5486400" cy="1280160"/>
          </a:xfrm>
          <a:prstGeom prst="rect">
            <a:avLst/>
          </a:prstGeom>
          <a:solidFill>
            <a:srgbClr val="FAF7F2"/>
          </a:solidFill>
          <a:ln w="15240">
            <a:solidFill>
              <a:srgbClr val="B8504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309360" y="1554480"/>
            <a:ext cx="777240" cy="128016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09360" y="1554480"/>
            <a:ext cx="777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AF7F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A-2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309360" y="2011680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A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ACOUSTIC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6309360" y="2423160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AF7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SEV HIGH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7223760" y="1600200"/>
            <a:ext cx="4526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Drone–melody chamber leak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223760" y="2057400"/>
            <a:ext cx="4526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Test:  Pre-glue ridge-feel check + post-glue isolated melody puff test.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57200" y="3017520"/>
            <a:ext cx="5486400" cy="1280160"/>
          </a:xfrm>
          <a:prstGeom prst="rect">
            <a:avLst/>
          </a:prstGeom>
          <a:solidFill>
            <a:srgbClr val="FAF7F2"/>
          </a:solidFill>
          <a:ln w="15240">
            <a:solidFill>
              <a:srgbClr val="6D4226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57200" y="3017520"/>
            <a:ext cx="777240" cy="1280160"/>
          </a:xfrm>
          <a:prstGeom prst="rect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3017520"/>
            <a:ext cx="777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AF7F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S-1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57200" y="3474720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A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57200" y="3886200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AF7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SEV HIGH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1371600" y="3063240"/>
            <a:ext cx="4526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Walnut splits along glue line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1371600" y="3520440"/>
            <a:ext cx="4526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Test:  Same-blank halves + matched MC; Type II glue + 6+ clamps; 40-50 % RH storage.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309360" y="3017520"/>
            <a:ext cx="5486400" cy="1280160"/>
          </a:xfrm>
          <a:prstGeom prst="rect">
            <a:avLst/>
          </a:prstGeom>
          <a:solidFill>
            <a:srgbClr val="FAF7F2"/>
          </a:solidFill>
          <a:ln w="15240">
            <a:solidFill>
              <a:srgbClr val="1F3864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309360" y="3017520"/>
            <a:ext cx="777240" cy="128016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309360" y="3017520"/>
            <a:ext cx="777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AF7F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E-1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09360" y="3474720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A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ERGONOMIC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6309360" y="3886200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AF7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SEV LOW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7223760" y="3063240"/>
            <a:ext cx="4526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Em/Dm hole reach for small hands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7223760" y="3520440"/>
            <a:ext cx="4526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Test:  5th-percentile span check: H1↔H6 &lt; 6" for the lower keys.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457200" y="4480560"/>
            <a:ext cx="5486400" cy="1280160"/>
          </a:xfrm>
          <a:prstGeom prst="rect">
            <a:avLst/>
          </a:prstGeom>
          <a:solidFill>
            <a:srgbClr val="FAF7F2"/>
          </a:solidFill>
          <a:ln w="15240">
            <a:solidFill>
              <a:srgbClr val="595959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57200" y="4480560"/>
            <a:ext cx="777240" cy="1280160"/>
          </a:xfrm>
          <a:prstGeom prst="rect">
            <a:avLst/>
          </a:prstGeom>
          <a:solidFill>
            <a:srgbClr val="595959"/>
          </a:solidFill>
          <a:ln w="12700">
            <a:solidFill>
              <a:srgbClr val="595959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57200" y="4480560"/>
            <a:ext cx="777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AF7F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Su-2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457200" y="4937760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A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SUPPLY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457200" y="5349240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AF7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SEV MED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1371600" y="4526280"/>
            <a:ext cx="4526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Walnut sapwood streaks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1371600" y="4983480"/>
            <a:ext cx="4526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Test:  Order with 'no visible sapwood' spec; reject deliveries &gt;10 % sapwood by area.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6309360" y="4480560"/>
            <a:ext cx="5486400" cy="1280160"/>
          </a:xfrm>
          <a:prstGeom prst="rect">
            <a:avLst/>
          </a:prstGeom>
          <a:solidFill>
            <a:srgbClr val="FAF7F2"/>
          </a:solidFill>
          <a:ln w="15240">
            <a:solidFill>
              <a:srgbClr val="595959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309360" y="4480560"/>
            <a:ext cx="777240" cy="1280160"/>
          </a:xfrm>
          <a:prstGeom prst="rect">
            <a:avLst/>
          </a:prstGeom>
          <a:solidFill>
            <a:srgbClr val="595959"/>
          </a:solidFill>
          <a:ln w="12700">
            <a:solidFill>
              <a:srgbClr val="595959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309360" y="4480560"/>
            <a:ext cx="777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AF7F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F-1</a:t>
            </a:r>
            <a:endParaRPr lang="en-US" sz="1400" dirty="0"/>
          </a:p>
        </p:txBody>
      </p:sp>
      <p:sp>
        <p:nvSpPr>
          <p:cNvPr id="43" name="Text 41"/>
          <p:cNvSpPr/>
          <p:nvPr/>
        </p:nvSpPr>
        <p:spPr>
          <a:xfrm>
            <a:off x="6309360" y="4937760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A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FIT/FINISH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6309360" y="5349240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AF7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SEV LOW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7223760" y="4526280"/>
            <a:ext cx="4526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Inlay flush-sand removes too much body</a:t>
            </a:r>
            <a:endParaRPr lang="en-US" sz="1400" dirty="0"/>
          </a:p>
        </p:txBody>
      </p:sp>
      <p:sp>
        <p:nvSpPr>
          <p:cNvPr id="46" name="Text 44"/>
          <p:cNvSpPr/>
          <p:nvPr/>
        </p:nvSpPr>
        <p:spPr>
          <a:xfrm>
            <a:off x="7223760" y="4983480"/>
            <a:ext cx="4526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Test:  Pre/post caliper at each band — diff must be &lt; 0.005".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57200" y="65653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DRN-FAM-001 · Tony Koop · Maker Nexus · 2026-05-05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11064240" y="656539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14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109728" cy="7772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65760"/>
            <a:ext cx="10972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D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Next Actions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8580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ships next.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640080" y="1691640"/>
            <a:ext cx="411480" cy="411480"/>
          </a:xfrm>
          <a:prstGeom prst="rect">
            <a:avLst/>
          </a:prstGeom>
          <a:solidFill>
            <a:srgbClr val="FAF7F2"/>
          </a:solidFill>
          <a:ln w="19050">
            <a:solidFill>
              <a:srgbClr val="6D422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6916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280160" y="1645920"/>
            <a:ext cx="10424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the 3 RFQs (Hardwoods to Get, Bell Forest, IDC). Lock prices and lead time.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40080" y="2331720"/>
            <a:ext cx="411480" cy="411480"/>
          </a:xfrm>
          <a:prstGeom prst="rect">
            <a:avLst/>
          </a:prstGeom>
          <a:solidFill>
            <a:srgbClr val="FAF7F2"/>
          </a:solidFill>
          <a:ln w="19050">
            <a:solidFill>
              <a:srgbClr val="6D422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23317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280160" y="2286000"/>
            <a:ext cx="10424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Acclimate walnut + maple in Tony's shop for 7 days.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40080" y="2971800"/>
            <a:ext cx="411480" cy="411480"/>
          </a:xfrm>
          <a:prstGeom prst="rect">
            <a:avLst/>
          </a:prstGeom>
          <a:solidFill>
            <a:srgbClr val="FAF7F2"/>
          </a:solidFill>
          <a:ln w="19050">
            <a:solidFill>
              <a:srgbClr val="6D422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29718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280160" y="2926080"/>
            <a:ext cx="10424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G-code in V-Carve from the SolidWorks DXFs after blanks arrive.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640080" y="3611880"/>
            <a:ext cx="411480" cy="411480"/>
          </a:xfrm>
          <a:prstGeom prst="rect">
            <a:avLst/>
          </a:prstGeom>
          <a:solidFill>
            <a:srgbClr val="FAF7F2"/>
          </a:solidFill>
          <a:ln w="19050">
            <a:solidFill>
              <a:srgbClr val="6D422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36118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280160" y="3566160"/>
            <a:ext cx="10424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flute 1 (F#m, the canonical) end-to-end to validate the workflow.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40080" y="4251960"/>
            <a:ext cx="411480" cy="411480"/>
          </a:xfrm>
          <a:prstGeom prst="rect">
            <a:avLst/>
          </a:prstGeom>
          <a:solidFill>
            <a:srgbClr val="FAF7F2"/>
          </a:solidFill>
          <a:ln w="19050">
            <a:solidFill>
              <a:srgbClr val="6D422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" y="42519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280160" y="4206240"/>
            <a:ext cx="10424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Tune. Record measurements through record_measurement.py.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40080" y="4892040"/>
            <a:ext cx="411480" cy="411480"/>
          </a:xfrm>
          <a:prstGeom prst="rect">
            <a:avLst/>
          </a:prstGeom>
          <a:solidFill>
            <a:srgbClr val="FAF7F2"/>
          </a:solidFill>
          <a:ln w="19050">
            <a:solidFill>
              <a:srgbClr val="6D422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48920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280160" y="4846320"/>
            <a:ext cx="10424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Photograph the 4-flute set after Phase 12 to replace the visual-BOM placeholder.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640080" y="5532120"/>
            <a:ext cx="411480" cy="411480"/>
          </a:xfrm>
          <a:prstGeom prst="rect">
            <a:avLst/>
          </a:prstGeom>
          <a:solidFill>
            <a:srgbClr val="FAF7F2"/>
          </a:solidFill>
          <a:ln w="19050">
            <a:solidFill>
              <a:srgbClr val="6D422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0080" y="55321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1280160" y="5486400"/>
            <a:ext cx="10424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Publish site/ to GitHub Pages on the drone-flutes repo.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65653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DRN-FAM-001 · Tony Koop · Maker Nexus · 2026-05-05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1064240" y="656539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14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2B1A0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56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i="1" dirty="0">
                <a:solidFill>
                  <a:srgbClr val="F4E4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Drone Flute Family · DRN-FAM-001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0" y="3108960"/>
            <a:ext cx="4846320" cy="457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3832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4E4B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Resources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286000" y="3840480"/>
            <a:ext cx="75895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FA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 repo · </a:t>
            </a:r>
            <a:pPr algn="ctr" indent="0" marL="0">
              <a:spcAft>
                <a:spcPts val="600"/>
              </a:spcAft>
              <a:buNone/>
            </a:pPr>
            <a:r>
              <a:rPr lang="en-US" sz="1400" b="1" dirty="0">
                <a:solidFill>
                  <a:srgbClr val="F4E4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github.com/tonykoop/drone-flutes</a:t>
            </a:r>
            <a:endParaRPr lang="en-US" sz="1400" dirty="0"/>
          </a:p>
          <a:p>
            <a:pPr algn="ctr"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FA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Build-log site · </a:t>
            </a:r>
            <a:pPr algn="ctr" indent="0" marL="0">
              <a:spcAft>
                <a:spcPts val="600"/>
              </a:spcAft>
              <a:buNone/>
            </a:pPr>
            <a:r>
              <a:rPr lang="en-US" sz="1400" b="1" dirty="0">
                <a:solidFill>
                  <a:srgbClr val="F4E4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site/index.html (in this packet)</a:t>
            </a:r>
            <a:endParaRPr lang="en-US" sz="1400" dirty="0"/>
          </a:p>
          <a:p>
            <a:pPr algn="ctr"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FA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Print packet · </a:t>
            </a:r>
            <a:pPr algn="ctr" indent="0" marL="0">
              <a:spcAft>
                <a:spcPts val="600"/>
              </a:spcAft>
              <a:buNone/>
            </a:pPr>
            <a:r>
              <a:rPr lang="en-US" sz="1400" b="1" dirty="0">
                <a:solidFill>
                  <a:srgbClr val="F4E4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print-packet.pdf</a:t>
            </a:r>
            <a:endParaRPr lang="en-US" sz="1400" dirty="0"/>
          </a:p>
          <a:p>
            <a:pPr algn="ctr"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FA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Sister repos · </a:t>
            </a:r>
            <a:pPr algn="ctr" indent="0" marL="0">
              <a:spcAft>
                <a:spcPts val="600"/>
              </a:spcAft>
              <a:buNone/>
            </a:pPr>
            <a:r>
              <a:rPr lang="en-US" sz="1400" b="1" dirty="0">
                <a:solidFill>
                  <a:srgbClr val="F4E4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flutes · fujara · transverse-flute · shakuhachi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612648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Tony Koop · tonykoop@gmail.com · Maker Nexus, South Bay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109728" cy="7772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65760"/>
            <a:ext cx="10972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D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Project Intent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8580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this project is, why it exists, who it's for.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85800" y="1554480"/>
            <a:ext cx="59436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four-member family of Native American drone flutes (Am, F#m, Em, Dm). Walnut bodies with hard maple CNC inlay. Each flute ships with three swappable drone blocks — unison, fifth-below, octave-below — so the player can change drone tuning without touching the melody side.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800" y="3931920"/>
            <a:ext cx="5943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it once. Tune it forever.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Inspired by elementalflutes.com gallery (drone form) and broinwood.com (CNC inlay style). Engineering reference: tonykoop/flutes — NAF K2 empirical corrections from 150+ measured flutes.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498080" y="1554480"/>
            <a:ext cx="4023360" cy="1280160"/>
          </a:xfrm>
          <a:prstGeom prst="rect">
            <a:avLst/>
          </a:prstGeom>
          <a:solidFill>
            <a:srgbClr val="E7DDC9"/>
          </a:solidFill>
          <a:ln w="6350">
            <a:solidFill>
              <a:srgbClr val="6D4226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554480"/>
            <a:ext cx="91440" cy="128016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680960" y="1554480"/>
            <a:ext cx="1188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5600" dirty="0"/>
          </a:p>
        </p:txBody>
      </p:sp>
      <p:sp>
        <p:nvSpPr>
          <p:cNvPr id="10" name="Text 8"/>
          <p:cNvSpPr/>
          <p:nvPr/>
        </p:nvSpPr>
        <p:spPr>
          <a:xfrm>
            <a:off x="8869680" y="1645920"/>
            <a:ext cx="25603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(Am · F#m · Em · Dm)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7498080" y="3063240"/>
            <a:ext cx="4023360" cy="1280160"/>
          </a:xfrm>
          <a:prstGeom prst="rect">
            <a:avLst/>
          </a:prstGeom>
          <a:solidFill>
            <a:srgbClr val="E7DDC9"/>
          </a:solidFill>
          <a:ln w="6350">
            <a:solidFill>
              <a:srgbClr val="6D422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498080" y="3063240"/>
            <a:ext cx="91440" cy="128016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680960" y="3063240"/>
            <a:ext cx="1188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5600" dirty="0"/>
          </a:p>
        </p:txBody>
      </p:sp>
      <p:sp>
        <p:nvSpPr>
          <p:cNvPr id="14" name="Text 12"/>
          <p:cNvSpPr/>
          <p:nvPr/>
        </p:nvSpPr>
        <p:spPr>
          <a:xfrm>
            <a:off x="8869680" y="3154680"/>
            <a:ext cx="25603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drone blocks per flute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(unison · 5th · octave)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7498080" y="4572000"/>
            <a:ext cx="4023360" cy="1280160"/>
          </a:xfrm>
          <a:prstGeom prst="rect">
            <a:avLst/>
          </a:prstGeom>
          <a:solidFill>
            <a:srgbClr val="E7DDC9"/>
          </a:solidFill>
          <a:ln w="6350">
            <a:solidFill>
              <a:srgbClr val="6D422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7498080" y="4572000"/>
            <a:ext cx="91440" cy="128016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680960" y="4572000"/>
            <a:ext cx="1188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5600" dirty="0"/>
          </a:p>
        </p:txBody>
      </p:sp>
      <p:sp>
        <p:nvSpPr>
          <p:cNvPr id="18" name="Text 16"/>
          <p:cNvSpPr/>
          <p:nvPr/>
        </p:nvSpPr>
        <p:spPr>
          <a:xfrm>
            <a:off x="8869680" y="4663440"/>
            <a:ext cx="25603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facets per body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(octagonal CNC inlay)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65653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DRN-FAM-001 · Tony Koop · Maker Nexus · 2026-05-05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064240" y="656539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14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109728" cy="7772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65760"/>
            <a:ext cx="10972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D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File Map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8580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artifact in this packet.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554480"/>
            <a:ext cx="3657600" cy="5029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55448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AF7F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PARAMETRIC SOURCE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2057400"/>
            <a:ext cx="3657600" cy="4251960"/>
          </a:xfrm>
          <a:prstGeom prst="rect">
            <a:avLst/>
          </a:prstGeom>
          <a:solidFill>
            <a:srgbClr val="FAF7F2"/>
          </a:solidFill>
          <a:ln w="635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194560"/>
            <a:ext cx="3291840" cy="3977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Drone-Flutes-Design.xlsx — 6 sheets, 284 formulas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design.md — physics + family narrative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family-spec.csv — auto-generator input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wolfram-starter.wl — interactive notebook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sw-reference/Drone-Flutes-SolidWorks-MasterLayout.docx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297680" y="1554480"/>
            <a:ext cx="3657600" cy="502920"/>
          </a:xfrm>
          <a:prstGeom prst="rect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434840" y="155448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AF7F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STRUCTURED DATA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297680" y="2057400"/>
            <a:ext cx="3657600" cy="4251960"/>
          </a:xfrm>
          <a:prstGeom prst="rect">
            <a:avLst/>
          </a:prstGeom>
          <a:solidFill>
            <a:srgbClr val="FAF7F2"/>
          </a:solidFill>
          <a:ln w="6350">
            <a:solidFill>
              <a:srgbClr val="6D422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480560" y="2194560"/>
            <a:ext cx="3291840" cy="3977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bom.csv  ·  sourcing.csv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cut-list.csv  ·  validation.csv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supplier-rfq.md (3 RFQ drafts)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drawing-brief.md  ·  visual-bom-brief.md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risks.md (red-team failure-mode walk)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8138160" y="1554480"/>
            <a:ext cx="3657600" cy="5029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75320" y="155448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AF7F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RECRUITER-FACING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138160" y="2057400"/>
            <a:ext cx="3657600" cy="4251960"/>
          </a:xfrm>
          <a:prstGeom prst="rect">
            <a:avLst/>
          </a:prstGeom>
          <a:solidFill>
            <a:srgbClr val="FAF7F2"/>
          </a:solidFill>
          <a:ln w="6350">
            <a:solidFill>
              <a:srgbClr val="1F386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21040" y="2194560"/>
            <a:ext cx="3291840" cy="3977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capstone-deck.pptx (this deck)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print-packet.pdf (shop floor)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site/index.html (build-log site)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drawings/*.svg (4 keys + assembly + family)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inlay-patterns/ (16 DXF + 16 SVG)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65653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DRN-FAM-001 · Tony Koop · Maker Nexus · 2026-05-05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1064240" y="656539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14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109728" cy="7772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65760"/>
            <a:ext cx="10972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D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 Workflow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8580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Twelve phases over eight weeks.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1554480"/>
            <a:ext cx="2743200" cy="1463040"/>
          </a:xfrm>
          <a:prstGeom prst="rect">
            <a:avLst/>
          </a:prstGeom>
          <a:solidFill>
            <a:srgbClr val="E7DDC9"/>
          </a:solidFill>
          <a:ln w="6350">
            <a:solidFill>
              <a:srgbClr val="6D422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554480"/>
            <a:ext cx="2743200" cy="914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8288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1417320" y="1828800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 prep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355848" y="1554480"/>
            <a:ext cx="2743200" cy="1463040"/>
          </a:xfrm>
          <a:prstGeom prst="rect">
            <a:avLst/>
          </a:prstGeom>
          <a:solidFill>
            <a:srgbClr val="E7DDC9"/>
          </a:solidFill>
          <a:ln w="6350">
            <a:solidFill>
              <a:srgbClr val="6D4226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355848" y="1554480"/>
            <a:ext cx="2743200" cy="914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538728" y="18288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4224528" y="1828800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Split-body CNC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163056" y="1554480"/>
            <a:ext cx="2743200" cy="1463040"/>
          </a:xfrm>
          <a:prstGeom prst="rect">
            <a:avLst/>
          </a:prstGeom>
          <a:solidFill>
            <a:srgbClr val="E7DDC9"/>
          </a:solidFill>
          <a:ln w="6350">
            <a:solidFill>
              <a:srgbClr val="6D4226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163056" y="1554480"/>
            <a:ext cx="2743200" cy="914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345936" y="18288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200" dirty="0"/>
          </a:p>
        </p:txBody>
      </p:sp>
      <p:sp>
        <p:nvSpPr>
          <p:cNvPr id="16" name="Text 14"/>
          <p:cNvSpPr/>
          <p:nvPr/>
        </p:nvSpPr>
        <p:spPr>
          <a:xfrm>
            <a:off x="7031736" y="1828800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Glue-up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8970264" y="1554480"/>
            <a:ext cx="2743200" cy="1463040"/>
          </a:xfrm>
          <a:prstGeom prst="rect">
            <a:avLst/>
          </a:prstGeom>
          <a:solidFill>
            <a:srgbClr val="E7DDC9"/>
          </a:solidFill>
          <a:ln w="6350">
            <a:solidFill>
              <a:srgbClr val="6D4226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970264" y="1554480"/>
            <a:ext cx="2743200" cy="914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153144" y="18288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200" dirty="0"/>
          </a:p>
        </p:txBody>
      </p:sp>
      <p:sp>
        <p:nvSpPr>
          <p:cNvPr id="20" name="Text 18"/>
          <p:cNvSpPr/>
          <p:nvPr/>
        </p:nvSpPr>
        <p:spPr>
          <a:xfrm>
            <a:off x="9838944" y="1828800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Lathe round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548640" y="3154680"/>
            <a:ext cx="2743200" cy="1463040"/>
          </a:xfrm>
          <a:prstGeom prst="rect">
            <a:avLst/>
          </a:prstGeom>
          <a:solidFill>
            <a:srgbClr val="E7DDC9"/>
          </a:solidFill>
          <a:ln w="6350">
            <a:solidFill>
              <a:srgbClr val="6D4226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48640" y="3154680"/>
            <a:ext cx="2743200" cy="914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1520" y="34290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3200" dirty="0"/>
          </a:p>
        </p:txBody>
      </p:sp>
      <p:sp>
        <p:nvSpPr>
          <p:cNvPr id="24" name="Text 22"/>
          <p:cNvSpPr/>
          <p:nvPr/>
        </p:nvSpPr>
        <p:spPr>
          <a:xfrm>
            <a:off x="1417320" y="3429000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CNC facet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3355848" y="3154680"/>
            <a:ext cx="2743200" cy="1463040"/>
          </a:xfrm>
          <a:prstGeom prst="rect">
            <a:avLst/>
          </a:prstGeom>
          <a:solidFill>
            <a:srgbClr val="E7DDC9"/>
          </a:solidFill>
          <a:ln w="6350">
            <a:solidFill>
              <a:srgbClr val="6D4226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355848" y="3154680"/>
            <a:ext cx="2743200" cy="914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538728" y="34290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3200" dirty="0"/>
          </a:p>
        </p:txBody>
      </p:sp>
      <p:sp>
        <p:nvSpPr>
          <p:cNvPr id="28" name="Text 26"/>
          <p:cNvSpPr/>
          <p:nvPr/>
        </p:nvSpPr>
        <p:spPr>
          <a:xfrm>
            <a:off x="4224528" y="3429000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Tone holes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6163056" y="3154680"/>
            <a:ext cx="2743200" cy="1463040"/>
          </a:xfrm>
          <a:prstGeom prst="rect">
            <a:avLst/>
          </a:prstGeom>
          <a:solidFill>
            <a:srgbClr val="E7DDC9"/>
          </a:solidFill>
          <a:ln w="6350">
            <a:solidFill>
              <a:srgbClr val="6D4226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163056" y="3154680"/>
            <a:ext cx="2743200" cy="914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345936" y="34290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3200" dirty="0"/>
          </a:p>
        </p:txBody>
      </p:sp>
      <p:sp>
        <p:nvSpPr>
          <p:cNvPr id="32" name="Text 30"/>
          <p:cNvSpPr/>
          <p:nvPr/>
        </p:nvSpPr>
        <p:spPr>
          <a:xfrm>
            <a:off x="7031736" y="3429000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Window/edge</a:t>
            </a:r>
            <a:endParaRPr lang="en-US" sz="1400" dirty="0"/>
          </a:p>
        </p:txBody>
      </p:sp>
      <p:sp>
        <p:nvSpPr>
          <p:cNvPr id="33" name="Shape 31"/>
          <p:cNvSpPr/>
          <p:nvPr/>
        </p:nvSpPr>
        <p:spPr>
          <a:xfrm>
            <a:off x="8970264" y="3154680"/>
            <a:ext cx="2743200" cy="1463040"/>
          </a:xfrm>
          <a:prstGeom prst="rect">
            <a:avLst/>
          </a:prstGeom>
          <a:solidFill>
            <a:srgbClr val="E7DDC9"/>
          </a:solidFill>
          <a:ln w="6350">
            <a:solidFill>
              <a:srgbClr val="6D4226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8970264" y="3154680"/>
            <a:ext cx="2743200" cy="914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9153144" y="34290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3200" dirty="0"/>
          </a:p>
        </p:txBody>
      </p:sp>
      <p:sp>
        <p:nvSpPr>
          <p:cNvPr id="36" name="Text 34"/>
          <p:cNvSpPr/>
          <p:nvPr/>
        </p:nvSpPr>
        <p:spPr>
          <a:xfrm>
            <a:off x="9838944" y="3429000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CNC inlay</a:t>
            </a:r>
            <a:endParaRPr lang="en-US" sz="1400" dirty="0"/>
          </a:p>
        </p:txBody>
      </p:sp>
      <p:sp>
        <p:nvSpPr>
          <p:cNvPr id="37" name="Shape 35"/>
          <p:cNvSpPr/>
          <p:nvPr/>
        </p:nvSpPr>
        <p:spPr>
          <a:xfrm>
            <a:off x="548640" y="4754880"/>
            <a:ext cx="2743200" cy="1463040"/>
          </a:xfrm>
          <a:prstGeom prst="rect">
            <a:avLst/>
          </a:prstGeom>
          <a:solidFill>
            <a:srgbClr val="E7DDC9"/>
          </a:solidFill>
          <a:ln w="6350">
            <a:solidFill>
              <a:srgbClr val="6D4226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548640" y="4754880"/>
            <a:ext cx="2743200" cy="914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31520" y="50292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3200" dirty="0"/>
          </a:p>
        </p:txBody>
      </p:sp>
      <p:sp>
        <p:nvSpPr>
          <p:cNvPr id="40" name="Text 38"/>
          <p:cNvSpPr/>
          <p:nvPr/>
        </p:nvSpPr>
        <p:spPr>
          <a:xfrm>
            <a:off x="1417320" y="5029200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Drone blocks</a:t>
            </a:r>
            <a:endParaRPr lang="en-US" sz="1400" dirty="0"/>
          </a:p>
        </p:txBody>
      </p:sp>
      <p:sp>
        <p:nvSpPr>
          <p:cNvPr id="41" name="Shape 39"/>
          <p:cNvSpPr/>
          <p:nvPr/>
        </p:nvSpPr>
        <p:spPr>
          <a:xfrm>
            <a:off x="3355848" y="4754880"/>
            <a:ext cx="2743200" cy="1463040"/>
          </a:xfrm>
          <a:prstGeom prst="rect">
            <a:avLst/>
          </a:prstGeom>
          <a:solidFill>
            <a:srgbClr val="E7DDC9"/>
          </a:solidFill>
          <a:ln w="6350">
            <a:solidFill>
              <a:srgbClr val="6D4226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3355848" y="4754880"/>
            <a:ext cx="2743200" cy="914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538728" y="50292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3200" dirty="0"/>
          </a:p>
        </p:txBody>
      </p:sp>
      <p:sp>
        <p:nvSpPr>
          <p:cNvPr id="44" name="Text 42"/>
          <p:cNvSpPr/>
          <p:nvPr/>
        </p:nvSpPr>
        <p:spPr>
          <a:xfrm>
            <a:off x="4224528" y="5029200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Bird block</a:t>
            </a:r>
            <a:endParaRPr lang="en-US" sz="1400" dirty="0"/>
          </a:p>
        </p:txBody>
      </p:sp>
      <p:sp>
        <p:nvSpPr>
          <p:cNvPr id="45" name="Shape 43"/>
          <p:cNvSpPr/>
          <p:nvPr/>
        </p:nvSpPr>
        <p:spPr>
          <a:xfrm>
            <a:off x="6163056" y="4754880"/>
            <a:ext cx="2743200" cy="1463040"/>
          </a:xfrm>
          <a:prstGeom prst="rect">
            <a:avLst/>
          </a:prstGeom>
          <a:solidFill>
            <a:srgbClr val="E7DDC9"/>
          </a:solidFill>
          <a:ln w="6350">
            <a:solidFill>
              <a:srgbClr val="6D4226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6163056" y="4754880"/>
            <a:ext cx="2743200" cy="914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345936" y="50292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3200" dirty="0"/>
          </a:p>
        </p:txBody>
      </p:sp>
      <p:sp>
        <p:nvSpPr>
          <p:cNvPr id="48" name="Text 46"/>
          <p:cNvSpPr/>
          <p:nvPr/>
        </p:nvSpPr>
        <p:spPr>
          <a:xfrm>
            <a:off x="7031736" y="5029200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Finish</a:t>
            </a:r>
            <a:endParaRPr lang="en-US" sz="1400" dirty="0"/>
          </a:p>
        </p:txBody>
      </p:sp>
      <p:sp>
        <p:nvSpPr>
          <p:cNvPr id="49" name="Shape 47"/>
          <p:cNvSpPr/>
          <p:nvPr/>
        </p:nvSpPr>
        <p:spPr>
          <a:xfrm>
            <a:off x="8970264" y="4754880"/>
            <a:ext cx="2743200" cy="1463040"/>
          </a:xfrm>
          <a:prstGeom prst="rect">
            <a:avLst/>
          </a:prstGeom>
          <a:solidFill>
            <a:srgbClr val="E7DDC9"/>
          </a:solidFill>
          <a:ln w="6350">
            <a:solidFill>
              <a:srgbClr val="6D4226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8970264" y="4754880"/>
            <a:ext cx="2743200" cy="914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9153144" y="50292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3200" dirty="0"/>
          </a:p>
        </p:txBody>
      </p:sp>
      <p:sp>
        <p:nvSpPr>
          <p:cNvPr id="52" name="Text 50"/>
          <p:cNvSpPr/>
          <p:nvPr/>
        </p:nvSpPr>
        <p:spPr>
          <a:xfrm>
            <a:off x="9838944" y="5029200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Tune + QA</a:t>
            </a:r>
            <a:endParaRPr lang="en-US" sz="1400" dirty="0"/>
          </a:p>
        </p:txBody>
      </p:sp>
      <p:sp>
        <p:nvSpPr>
          <p:cNvPr id="53" name="Text 51"/>
          <p:cNvSpPr/>
          <p:nvPr/>
        </p:nvSpPr>
        <p:spPr>
          <a:xfrm>
            <a:off x="548640" y="63093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i="1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Weeks 1–7 hands-on; week 8 cure + tune. Calendar dominated by 7-day acclimation + 7-day finish cure.</a:t>
            </a:r>
            <a:endParaRPr lang="en-US" sz="1200" dirty="0"/>
          </a:p>
        </p:txBody>
      </p:sp>
      <p:sp>
        <p:nvSpPr>
          <p:cNvPr id="54" name="Shape 52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457200" y="65653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DRN-FAM-001 · Tony Koop · Maker Nexus · 2026-05-05</a:t>
            </a:r>
            <a:endParaRPr lang="en-US" sz="900" dirty="0"/>
          </a:p>
        </p:txBody>
      </p:sp>
      <p:sp>
        <p:nvSpPr>
          <p:cNvPr id="56" name="Text 54"/>
          <p:cNvSpPr/>
          <p:nvPr/>
        </p:nvSpPr>
        <p:spPr>
          <a:xfrm>
            <a:off x="11064240" y="656539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109728" cy="7772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65760"/>
            <a:ext cx="10972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D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Design Sheet Highlights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8580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Drone-Flutes-Design.xlsx — single source of truth.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85800" y="1554480"/>
            <a:ext cx="5943600" cy="4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does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sheets, 284 formulas, all driven by one Master_Inputs sheet of named global variables. SolidWorks reads from the same Excel via a linked design table.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 one, change all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Drone offset is a single semitone variable. Flip from unison to fifth-below across all 4 flutes in one cell edit. Same for concert pitch (440 → 432) or bore size sweeps.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Empirical correction baked in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K2 piecewise lookup by bore_ID — five segments from −2.0% to +1.3% — applied automatically. Comes from Tony's 150+ NAF measurements.</a:t>
            </a:r>
            <a:endParaRPr lang="en-US" sz="1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040880" y="1828800"/>
          <a:ext cx="4663440" cy="2286000"/>
        </p:xfrm>
        <a:graphic>
          <a:graphicData uri="http://schemas.openxmlformats.org/drawingml/2006/table">
            <a:tbl>
              <a:tblPr/>
              <a:tblGrid>
                <a:gridCol w="1188720"/>
                <a:gridCol w="731520"/>
                <a:gridCol w="1005840"/>
                <a:gridCol w="868680"/>
                <a:gridCol w="868680"/>
              </a:tblGrid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AF7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Member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42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AF7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42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AF7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f0 (Hz)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42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AF7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Bore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42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AF7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L_total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4226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DRN-Am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440.00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0.750"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21.97"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DRN-Fsm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DD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F#m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DD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369.99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DD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0.875"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DD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24.99"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DD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DRN-Em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329.63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1.000"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27.23"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DRN-Dm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DD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DD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293.67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DD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1.125"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DD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29.82"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DDC9"/>
                    </a:solidFill>
                  </a:tcPr>
                </a:tc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7040880" y="425196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chamber-to-bore ratios sit in the 17–21 sweet spot.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57200" y="65653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DRN-FAM-001 · Tony Koop · Maker Nexus · 2026-05-05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11064240" y="656539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14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109728" cy="7772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65760"/>
            <a:ext cx="10972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D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BOM &amp; Sourcing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8580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Materials, tooling, and where to buy.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554480"/>
            <a:ext cx="4114800" cy="2286000"/>
          </a:xfrm>
          <a:prstGeom prst="rect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691640"/>
            <a:ext cx="4114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20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$516</a:t>
            </a:r>
            <a:endParaRPr lang="en-US" sz="9200" dirty="0"/>
          </a:p>
        </p:txBody>
      </p:sp>
      <p:sp>
        <p:nvSpPr>
          <p:cNvPr id="7" name="Text 5"/>
          <p:cNvSpPr/>
          <p:nvPr/>
        </p:nvSpPr>
        <p:spPr>
          <a:xfrm>
            <a:off x="457200" y="283464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4E4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first-build total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329184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4E4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$271 each subsequent build (tooling already on hand)</a:t>
            </a:r>
            <a:endParaRPr lang="en-US" sz="11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0" y="1554480"/>
          <a:ext cx="6675120" cy="3200400"/>
        </p:xfrm>
        <a:graphic>
          <a:graphicData uri="http://schemas.openxmlformats.org/drawingml/2006/table">
            <a:tbl>
              <a:tblPr/>
              <a:tblGrid>
                <a:gridCol w="4846320"/>
                <a:gridCol w="1828800"/>
              </a:tblGrid>
              <a:tr h="533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FAF7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422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00" b="1" dirty="0">
                          <a:solidFill>
                            <a:srgbClr val="FAF7F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Subtotal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4226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Wood — walnut bodies + drone stock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$193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Wood — maple inlay (3 sheets)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DDC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i="1" dirty="0">
                          <a:solidFill>
                            <a:srgbClr val="59595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(in $193)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DDC9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Hardware + finish (Tru-Oil, glue, leather)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$78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CNC tooling — 4 bits + 8 drills (one-time)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DDC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$245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DDC9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i="1" dirty="0">
                          <a:solidFill>
                            <a:srgbClr val="59595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Files — generated in V-Carve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00" i="1" dirty="0">
                          <a:solidFill>
                            <a:srgbClr val="59595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42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Text 7"/>
          <p:cNvSpPr/>
          <p:nvPr/>
        </p:nvSpPr>
        <p:spPr>
          <a:xfrm>
            <a:off x="685800" y="42976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Suppliers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685800" y="466344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Hardwoods to Get</a:t>
            </a:r>
            <a:endParaRPr lang="en-US" sz="1300" dirty="0"/>
          </a:p>
          <a:p>
            <a:pPr indent="0" marL="0">
              <a:buNone/>
            </a:pPr>
            <a:r>
              <a:rPr lang="en-US" sz="1100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Walnut S4S body blanks + drone stock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4434840" y="466344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Bell Forest Products</a:t>
            </a:r>
            <a:endParaRPr lang="en-US" sz="1300" dirty="0"/>
          </a:p>
          <a:p>
            <a:pPr indent="0" marL="0">
              <a:buNone/>
            </a:pPr>
            <a:r>
              <a:rPr lang="en-US" sz="1100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 maple thin stock for inlay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8183880" y="466344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IDC Woodcraft</a:t>
            </a:r>
            <a:endParaRPr lang="en-US" sz="1300" dirty="0"/>
          </a:p>
          <a:p>
            <a:pPr indent="0" marL="0">
              <a:buNone/>
            </a:pPr>
            <a:r>
              <a:rPr lang="en-US" sz="1100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CNC bits — solid carbide spirals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685800" y="56692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RFQ drafts ready in supplier-rfq.md — adapt contact info and send.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57200" y="65653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DRN-FAM-001 · Tony Koop · Maker Nexus · 2026-05-05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11064240" y="656539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14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109728" cy="7772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65760"/>
            <a:ext cx="10972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D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Drawings · CAD · CNC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8580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parametric source to G-code.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554480"/>
            <a:ext cx="3657600" cy="5029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55448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AF7F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Drawings (SVG)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2057400"/>
            <a:ext cx="3657600" cy="4069080"/>
          </a:xfrm>
          <a:prstGeom prst="rect">
            <a:avLst/>
          </a:prstGeom>
          <a:solidFill>
            <a:srgbClr val="FAF7F2"/>
          </a:solidFill>
          <a:ln w="635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194560"/>
            <a:ext cx="3291840" cy="3794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Per-key dimensioned drawing</a:t>
            </a: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00" i="1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drawings/{Am,Fsm,Em,Dm}.svg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 overview to scale</a:t>
            </a: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00" i="1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drawings/family-overview.svg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Exploded assembly</a:t>
            </a: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00" i="1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drawings/assembly.svg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Per-flute hole schedule callout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Datum chain: FOOT → WINDOW → SOCKET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251960" y="1554480"/>
            <a:ext cx="3657600" cy="502920"/>
          </a:xfrm>
          <a:prstGeom prst="rect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389120" y="155448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AF7F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SolidWorks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251960" y="2057400"/>
            <a:ext cx="3657600" cy="4069080"/>
          </a:xfrm>
          <a:prstGeom prst="rect">
            <a:avLst/>
          </a:prstGeom>
          <a:solidFill>
            <a:srgbClr val="FAF7F2"/>
          </a:solidFill>
          <a:ln w="6350">
            <a:solidFill>
              <a:srgbClr val="6D422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434840" y="2194560"/>
            <a:ext cx="3291840" cy="3794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 sketch on Front plane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Configurations: Am · F#m · Em · Dm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 design table to Excel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vars match Excel exactly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K2 cascade in IIF equations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DroneFlute_Master.SLDPRT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DroneFlute_Bird.SLDPRT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DroneFlute_DroneBlock.SLDPRT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8046720" y="1554480"/>
            <a:ext cx="3657600" cy="5029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183880" y="155448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AF7F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CNC G-code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046720" y="2057400"/>
            <a:ext cx="3657600" cy="4069080"/>
          </a:xfrm>
          <a:prstGeom prst="rect">
            <a:avLst/>
          </a:prstGeom>
          <a:solidFill>
            <a:srgbClr val="FAF7F2"/>
          </a:solidFill>
          <a:ln w="6350">
            <a:solidFill>
              <a:srgbClr val="1F386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229600" y="2194560"/>
            <a:ext cx="3291840" cy="3794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Generated in V-Carve from DXFs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Bore profile (1/4 downcut)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SAC pocket (1/4 downcut)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Splitting edge (1/16 upcut climb)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Faceting (1/2 downcut, V-block)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Inlay pocket (1/16 upcut)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Inlay plug (1/16 upcut, +0.001")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Tone holes (drill press)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65653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DRN-FAM-001 · Tony Koop · Maker Nexus · 2026-05-05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1064240" y="656539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14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109728" cy="7772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65760"/>
            <a:ext cx="10972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D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Inlay Patterns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8580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Broinwood-inspired CNC inlay across 8 facets per flute.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1645920"/>
            <a:ext cx="137160" cy="91440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85800" y="1645920"/>
            <a:ext cx="6858000" cy="914400"/>
          </a:xfrm>
          <a:prstGeom prst="rect">
            <a:avLst/>
          </a:prstGeom>
          <a:solidFill>
            <a:srgbClr val="E7DDC9"/>
          </a:solidFill>
          <a:ln w="5080">
            <a:solidFill>
              <a:srgbClr val="6D422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1645920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D42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Band 1 (15% from foot)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68680" y="2057400"/>
            <a:ext cx="6583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Repeating chevron · Hard maple · 0.060" deep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48640" y="2651760"/>
            <a:ext cx="137160" cy="91440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85800" y="2651760"/>
            <a:ext cx="6858000" cy="914400"/>
          </a:xfrm>
          <a:prstGeom prst="rect">
            <a:avLst/>
          </a:prstGeom>
          <a:solidFill>
            <a:srgbClr val="E7DDC9"/>
          </a:solidFill>
          <a:ln w="5080">
            <a:solidFill>
              <a:srgbClr val="6D422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2651760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D42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Band 2 (50%)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68680" y="3063240"/>
            <a:ext cx="6583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Repeating chevron · Hard maple · 0.060" deep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48640" y="3657600"/>
            <a:ext cx="137160" cy="91440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85800" y="3657600"/>
            <a:ext cx="6858000" cy="914400"/>
          </a:xfrm>
          <a:prstGeom prst="rect">
            <a:avLst/>
          </a:prstGeom>
          <a:solidFill>
            <a:srgbClr val="E7DDC9"/>
          </a:solidFill>
          <a:ln w="5080">
            <a:solidFill>
              <a:srgbClr val="6D422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68680" y="3657600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D42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Band 3 (82%)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68680" y="4069080"/>
            <a:ext cx="6583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Diamond + corner dots · Hard maple · 0.060" deep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48640" y="4663440"/>
            <a:ext cx="137160" cy="91440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85800" y="4663440"/>
            <a:ext cx="6858000" cy="914400"/>
          </a:xfrm>
          <a:prstGeom prst="rect">
            <a:avLst/>
          </a:prstGeom>
          <a:solidFill>
            <a:srgbClr val="F4E4B7"/>
          </a:solidFill>
          <a:ln w="5080">
            <a:solidFill>
              <a:srgbClr val="6D422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68680" y="4663440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D42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 panel (one facet)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68680" y="5074920"/>
            <a:ext cx="6583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7-star constellation + arrow · 0.080" deep · figured maple optional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7863840" y="1645920"/>
            <a:ext cx="3840480" cy="4023360"/>
          </a:xfrm>
          <a:prstGeom prst="rect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863840" y="1828800"/>
            <a:ext cx="3840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40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</a:t>
            </a:r>
            <a:endParaRPr lang="en-US" sz="8400" dirty="0"/>
          </a:p>
        </p:txBody>
      </p:sp>
      <p:sp>
        <p:nvSpPr>
          <p:cNvPr id="23" name="Text 21"/>
          <p:cNvSpPr/>
          <p:nvPr/>
        </p:nvSpPr>
        <p:spPr>
          <a:xfrm>
            <a:off x="7863840" y="29260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4E4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inlay files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7863840" y="32918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4E4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keys × 4 patterns × 2 formats (SVG + DXF)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7863840" y="4023360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F4E4B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96</a:t>
            </a:r>
            <a:endParaRPr lang="en-US" sz="6000" dirty="0"/>
          </a:p>
        </p:txBody>
      </p:sp>
      <p:sp>
        <p:nvSpPr>
          <p:cNvPr id="26" name="Text 24"/>
          <p:cNvSpPr/>
          <p:nvPr/>
        </p:nvSpPr>
        <p:spPr>
          <a:xfrm>
            <a:off x="7863840" y="502920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A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pocket-and-plug ops to build the family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" y="65653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DRN-FAM-001 · Tony Koop · Maker Nexus · 2026-05-05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11064240" y="656539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14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109728" cy="7772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65760"/>
            <a:ext cx="10972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D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Visual BOM Brief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85800" y="9144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Image-forward resource view (renders after photoshoot).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1554480"/>
            <a:ext cx="6858000" cy="4754880"/>
          </a:xfrm>
          <a:prstGeom prst="rect">
            <a:avLst/>
          </a:prstGeom>
          <a:solidFill>
            <a:srgbClr val="E7DDC9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554480"/>
            <a:ext cx="6858000" cy="4754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6D422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HERO IMAGE PLACEHOLDER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731520" y="5212080"/>
            <a:ext cx="6492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5959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4 finished flutes laid out from longest (Dm) to shortest (Am) with drone block sets fanned out in front.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680960" y="155448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reference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680960" y="1965960"/>
            <a:ext cx="41148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Header: title + quote date + estimated cost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Hero image (4 flutes + drone blocks)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Spreadsheet table from bom.csv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Thumbnails (0.75") embedded per row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sub-assembly callouts (right margin)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Render at 11×17 tabloid, 300 dpi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680960" y="429768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680960" y="4709160"/>
            <a:ext cx="4114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Hero photo: TBD (shoot after Phase 12)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Sub-assembly renders: TBD (after Phase 9-10)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 thumbnails: supplier images OK as placeholders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6D4226"/>
          </a:solidFill>
          <a:ln w="12700">
            <a:solidFill>
              <a:srgbClr val="6D422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65653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DRN-FAM-001 · Tony Koop · Maker Nexus · 2026-05-05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1064240" y="656539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7D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14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Drone Flute Family — DRN-FAM-001</dc:title>
  <dc:subject>Capstone deck for the drone flute family</dc:subject>
  <dc:creator>Tony Koop</dc:creator>
  <cp:lastModifiedBy>Tony Koop</cp:lastModifiedBy>
  <cp:revision>1</cp:revision>
  <dcterms:created xsi:type="dcterms:W3CDTF">2026-05-06T01:29:42Z</dcterms:created>
  <dcterms:modified xsi:type="dcterms:W3CDTF">2026-05-06T01:29:42Z</dcterms:modified>
</cp:coreProperties>
</file>