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6"/>
  </p:sldMasterIdLst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 type="wide"/>
  <p:notesSz cx="6858000" cy="9144000"/>
</p:presentation>
</file>

<file path=ppt/_rels/presentation.xml.rels><?xml version="1.0" encoding="UTF-8" standalone="yes"?>
<Relationships xmlns="http://schemas.openxmlformats.org/package/2006/relationships">
<Relationship Id="rId1" Type="http://schemas.openxmlformats.org/officeDocument/2006/relationships/slide" Target="slides/slide1.xml"/>
<Relationship Id="rId2" Type="http://schemas.openxmlformats.org/officeDocument/2006/relationships/slide" Target="slides/slide2.xml"/>
<Relationship Id="rId3" Type="http://schemas.openxmlformats.org/officeDocument/2006/relationships/slide" Target="slides/slide3.xml"/>
<Relationship Id="rId4" Type="http://schemas.openxmlformats.org/officeDocument/2006/relationships/slide" Target="slides/slide4.xml"/>
<Relationship Id="rId5" Type="http://schemas.openxmlformats.org/officeDocument/2006/relationships/slide" Target="slides/slide5.xml"/>
<Relationship Id="rId6" Type="http://schemas.openxmlformats.org/officeDocument/2006/relationships/slide" Target="slides/slide6.xml"/>
<Relationship Id="rId7" Type="http://schemas.openxmlformats.org/officeDocument/2006/relationships/slide" Target="slides/slide7.xml"/>
<Relationship Id="rId8" Type="http://schemas.openxmlformats.org/officeDocument/2006/relationships/slide" Target="slides/slide8.xml"/>
<Relationship Id="rId9" Type="http://schemas.openxmlformats.org/officeDocument/2006/relationships/slide" Target="slides/slide9.xml"/>
<Relationship Id="rId10" Type="http://schemas.openxmlformats.org/officeDocument/2006/relationships/slide" Target="slides/slide10.xml"/>
<Relationship Id="rId11" Type="http://schemas.openxmlformats.org/officeDocument/2006/relationships/slide" Target="slides/slide11.xml"/>
<Relationship Id="rId12" Type="http://schemas.openxmlformats.org/officeDocument/2006/relationships/slide" Target="slides/slide12.xml"/>
<Relationship Id="rId13" Type="http://schemas.openxmlformats.org/officeDocument/2006/relationships/slide" Target="slides/slide13.xml"/>
<Relationship Id="rId14" Type="http://schemas.openxmlformats.org/officeDocument/2006/relationships/slide" Target="slides/slide14.xml"/>
<Relationship Id="rId15" Type="http://schemas.openxmlformats.org/officeDocument/2006/relationships/slide" Target="slides/slide15.xml"/>
<Relationship Id="rId16" Type="http://schemas.openxmlformats.org/officeDocument/2006/relationships/slideMaster" Target="slideMasters/slideMaster1.xml"/>
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sldLayoutIdLst>
    <p:sldLayoutId id="1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1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1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1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1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1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Great Highland Bagpipe Capstone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Musical instrument documentation capstone</a:t>
            </a:r>
          </a:p>
          <a:p>
            <a:r>
              <a:rPr lang="en-US" sz="1800"/>
              <a:t>- Build packet: great-highland-bagpipe</a:t>
            </a:r>
          </a:p>
          <a:p>
            <a:r>
              <a:rPr lang="en-US" sz="1800"/>
              <a:t>- Generated: 2026-05-08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Shop Packet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Cut list for lumber/sheet/blank planning.</a:t>
            </a:r>
          </a:p>
          <a:p>
            <a:r>
              <a:rPr lang="en-US" sz="1800"/>
              <a:t>- Assembly manual for away-from-keyboard work.</a:t>
            </a:r>
          </a:p>
          <a:p>
            <a:r>
              <a:rPr lang="en-US" sz="1800"/>
              <a:t>- Validation sheet for measured dimensions, tuning, pass/fail checks.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Drawings, CAD, CNC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drawing-brief.md defines required views, dimensions, datums, sketch intent.</a:t>
            </a:r>
          </a:p>
          <a:p>
            <a:r>
              <a:rPr lang="en-US" sz="1800"/>
              <a:t>- cad/ holds models and design tables.</a:t>
            </a:r>
          </a:p>
          <a:p>
            <a:r>
              <a:rPr lang="en-US" sz="1800"/>
              <a:t>- cnc/ holds CAM, toolpaths, setup sheets, dry-run notes.</a:t>
            </a:r>
          </a:p>
          <a:p>
            <a:r>
              <a:rPr lang="en-US" sz="1800"/>
              <a:t>- drawings/ holds PDFs, SVGs, DXFs, drawing exports.</a:t>
            </a:r>
          </a:p>
          <a:p>
            <a:r>
              <a:rPr lang="en-US" sz="1800"/>
              <a:t>- !drawing</a:t>
            </a:r>
          </a:p>
          <a:p>
            <a:r>
              <a:rPr lang="en-US" sz="1800"/>
              <a:t>- !drawing</a:t>
            </a:r>
          </a:p>
          <a:p>
            <a:r>
              <a:rPr lang="en-US" sz="1800"/>
              <a:t>- !drawing</a:t>
            </a:r>
          </a:p>
          <a:p>
            <a:r>
              <a:rPr lang="en-US" sz="1800"/>
              <a:t>- !drawing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Images And Screenshots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images/ghb-system-map.svg</a:t>
            </a:r>
          </a:p>
          <a:p>
            <a:r>
              <a:rPr lang="en-US" sz="1800"/>
              <a:t>- !image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Validation Plan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A4 = 440 Hz reference check.</a:t>
            </a:r>
          </a:p>
          <a:p>
            <a:r>
              <a:rPr lang="en-US" sz="1800"/>
              <a:t>- Tuning targets logged in validation.csv.</a:t>
            </a:r>
          </a:p>
          <a:p>
            <a:r>
              <a:rPr lang="en-US" sz="1800"/>
              <a:t>- Critical dimensions verified against design sheet and CAD.</a:t>
            </a:r>
          </a:p>
          <a:p>
            <a:r>
              <a:rPr lang="en-US" sz="1800"/>
              <a:t>- Photos and revision notes after each major step.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Open Risks / Decisions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TBDs in design sheet and BOM.</a:t>
            </a:r>
          </a:p>
          <a:p>
            <a:r>
              <a:rPr lang="en-US" sz="1800"/>
              <a:t>- Supplier price/availability not yet verified.</a:t>
            </a:r>
          </a:p>
          <a:p>
            <a:r>
              <a:rPr lang="en-US" sz="1800"/>
              <a:t>- Generated images marked as concept placeholders.</a:t>
            </a:r>
          </a:p>
          <a:p>
            <a:r>
              <a:rPr lang="en-US" sz="1800"/>
              <a:t>- Empirical corrections await measured prototype data.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Next Actions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Replace TBDs with measured/source-backed values.</a:t>
            </a:r>
          </a:p>
          <a:p>
            <a:r>
              <a:rPr lang="en-US" sz="1800"/>
              <a:t>- Verify live supplier price and availability before buying.</a:t>
            </a:r>
          </a:p>
          <a:p>
            <a:r>
              <a:rPr lang="en-US" sz="1800"/>
              <a:t>- Export final drawings and visual BOM images.</a:t>
            </a:r>
          </a:p>
          <a:p>
            <a:r>
              <a:rPr lang="en-US" sz="1800"/>
              <a:t>- Regenerate this deck and print packet after final edits.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Project Intent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Build a first-pass engineering packet for a complete Great Highland Bagpipe set</a:t>
            </a:r>
          </a:p>
          <a:p>
            <a:r>
              <a:rPr lang="en-US" sz="1800"/>
              <a:t>- that exposes the system interactions: chanter bore and reed, drones and drone</a:t>
            </a:r>
          </a:p>
          <a:p>
            <a:r>
              <a:rPr lang="en-US" sz="1800"/>
              <a:t>- reeds, bag pressure, stocks, blowpipe valve, tuning slides, sourcing,</a:t>
            </a:r>
          </a:p>
          <a:p>
            <a:r>
              <a:rPr lang="en-US" sz="1800"/>
              <a:t>- maintenance, and validation. The goal is not to claim a finished concert-grade</a:t>
            </a:r>
          </a:p>
          <a:p>
            <a:r>
              <a:rPr lang="en-US" sz="1800"/>
              <a:t>- set from formulas alone; it is to define the measured build loop that gets from</a:t>
            </a:r>
          </a:p>
          <a:p>
            <a:r>
              <a:rPr lang="en-US" sz="1800"/>
              <a:t>- workbook geometry to a playable, serviceable prototype.</a:t>
            </a:r>
          </a:p>
          <a:p>
            <a:r>
              <a:rPr lang="en-US" sz="1800"/>
              <a:t>- Speaker notes: Read design.md before committing to dimensions or sourcing decisions.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Physics Model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The Great Highland Bagpipe is a coupled reed/resonator/reservoir system. The</a:t>
            </a:r>
          </a:p>
          <a:p>
            <a:r>
              <a:rPr lang="en-US" sz="1800"/>
              <a:t>- packet intentionally uses different first-order models for different</a:t>
            </a:r>
          </a:p>
          <a:p>
            <a:r>
              <a:rPr lang="en-US" sz="1800"/>
              <a:t>- subsystems, then validates the coupled result under pressure.</a:t>
            </a:r>
          </a:p>
          <a:p>
            <a:r>
              <a:rPr lang="en-US" sz="1800"/>
              <a:t>- fchanter ~= c / (2  Leff)</a:t>
            </a:r>
          </a:p>
          <a:p>
            <a:r>
              <a:rPr lang="en-US" sz="1800"/>
              <a:t>- Leff ~= c / (2  ftarget)</a:t>
            </a:r>
          </a:p>
          <a:p>
            <a:r>
              <a:rPr lang="en-US" sz="1800"/>
              <a:t>- c = speed of sound in inches per second</a:t>
            </a:r>
          </a:p>
          <a:p>
            <a:r>
              <a:rPr lang="en-US" sz="1800"/>
              <a:t>- Low A = 480 Hz</a:t>
            </a:r>
          </a:p>
          <a:p>
            <a:r>
              <a:rPr lang="en-US" sz="1800"/>
              <a:t>- c = 13510 in/s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Hardware Alignment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Speaker notes: Identifies which shop pipeline(s) this instrument lives in: Bambu+kiln slip-cast, 40W laser flat-pack, CNC+lathe, 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How To Use This Packet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Start with design.md for intent and assumptions.</a:t>
            </a:r>
          </a:p>
          <a:p>
            <a:r>
              <a:rPr lang="en-US" sz="1800"/>
              <a:t>- Use bom.csv, sourcing.csv, and cut-list.csv before buying or cutting.</a:t>
            </a:r>
          </a:p>
          <a:p>
            <a:r>
              <a:rPr lang="en-US" sz="1800"/>
              <a:t>- Use drawing-brief.md and CAD/CNC folders before machining.</a:t>
            </a:r>
          </a:p>
          <a:p>
            <a:r>
              <a:rPr lang="en-US" sz="1800"/>
              <a:t>- Print the packet for shopping, shop work, and validation.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File Map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design.md: Project intent, catalog metadata, assumptions, and validation plan.</a:t>
            </a:r>
          </a:p>
          <a:p>
            <a:r>
              <a:rPr lang="en-US" sz="1800"/>
              <a:t>- bom.csv: Starter bill of materials with part categories, quantities, drawing refs, and notes.</a:t>
            </a:r>
          </a:p>
          <a:p>
            <a:r>
              <a:rPr lang="en-US" sz="1800"/>
              <a:t>- sourcing.csv: Supplier/search tracker with specs, price/date fields, lead time, substitutes, and risks.</a:t>
            </a:r>
          </a:p>
          <a:p>
            <a:r>
              <a:rPr lang="en-US" sz="1800"/>
              <a:t>- cut-list.csv: Rough/final stock sizes, material, grain/orientation, operations, yield, and offcuts.</a:t>
            </a:r>
          </a:p>
          <a:p>
            <a:r>
              <a:rPr lang="en-US" sz="1800"/>
              <a:t>- drawing-brief.md: Manufacturing drawing and technical product sketch brief.</a:t>
            </a:r>
          </a:p>
          <a:p>
            <a:r>
              <a:rPr lang="en-US" sz="1800"/>
              <a:t>- assembly-manual.md: Shop-facing sequence, tools, fixtures, safety, tuning, finishing, and maintenance notes.</a:t>
            </a:r>
          </a:p>
          <a:p>
            <a:r>
              <a:rPr lang="en-US" sz="1800"/>
              <a:t>- validation.csv: Target/measured values, tolerance, environment, result, and tuning/build action log.</a:t>
            </a:r>
          </a:p>
          <a:p>
            <a:r>
              <a:rPr lang="en-US" sz="1800"/>
              <a:t>- supplier-rfq.md: Supplier email/request-for-quote starter.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Family Spec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Speaker notes: Sizes scale via the master scale factor; tuning targets are first-order Helmholtz/cantilever predictions to be empi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Build Workflow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Design and assumptions</a:t>
            </a:r>
          </a:p>
          <a:p>
            <a:r>
              <a:rPr lang="en-US" sz="1800"/>
              <a:t>- Source materials and hardware</a:t>
            </a:r>
          </a:p>
          <a:p>
            <a:r>
              <a:rPr lang="en-US" sz="1800"/>
              <a:t>- Prepare stock, fixtures, and CNC/laser/lathe setup</a:t>
            </a:r>
          </a:p>
          <a:p>
            <a:r>
              <a:rPr lang="en-US" sz="1800"/>
              <a:t>- Assemble, tune, finish, and validate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85800" y="457200"/>
            <a:ext cx="10820400" cy="914400"/>
          </a:xfrm>
          <a:prstGeom prst="rect">
            <a:avLst/>
          </a:prstGeom>
        </p:spPr>
        <p:txBody>
          <a:bodyPr wrap="square"/>
          <a:lstStyle/>
          <a:p>
            <a:r>
              <a:rPr lang="en-US" sz="3200" b="1"/>
              <a:t>Sourcing And BOM</a:t>
            </a:r>
          </a:p>
        </p:txBody>
      </p:sp>
      <p:sp>
        <p:nvSpPr>
          <p:cNvPr id="3" name="Body"/>
          <p:cNvSpPr txBox="1"/>
          <p:nvPr/>
        </p:nvSpPr>
        <p:spPr>
          <a:xfrm>
            <a:off x="914400" y="1600200"/>
            <a:ext cx="10363200" cy="4572000"/>
          </a:xfrm>
          <a:prstGeom prst="rect">
            <a:avLst/>
          </a:prstGeom>
        </p:spPr>
        <p:txBody>
          <a:bodyPr wrap="square"/>
          <a:lstStyle/>
          <a:p>
            <a:r>
              <a:rPr lang="en-US" sz="1800"/>
              <a:t>- BOM gives part categories and drawing references.</a:t>
            </a:r>
          </a:p>
          <a:p>
            <a:r>
              <a:rPr lang="en-US" sz="1800"/>
              <a:t>- Sourcing tracks search terms, supplier candidates, price/date, lead time, substitutions.</a:t>
            </a:r>
          </a:p>
          <a:p>
            <a:r>
              <a:rPr lang="en-US" sz="1800"/>
              <a:t>- Visual BOM brief turns the parts list into a presentation-ready image board.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HB">
  <a:themeElements>
    <a:clrScheme name="GHB">
      <a:dk1>
        <a:srgbClr val="111111"/>
      </a:dk1>
      <a:lt1>
        <a:srgbClr val="FFFFFF"/>
      </a:lt1>
      <a:dk2>
        <a:srgbClr val="1F2933"/>
      </a:dk2>
      <a:lt2>
        <a:srgbClr val="F5F7FA"/>
      </a:lt2>
      <a:accent1>
        <a:srgbClr val="2C5F7C"/>
      </a:accent1>
      <a:accent2>
        <a:srgbClr val="A15C38"/>
      </a:accent2>
      <a:accent3>
        <a:srgbClr val="5D7A3A"/>
      </a:accent3>
      <a:accent4>
        <a:srgbClr val="7A3D5D"/>
      </a:accent4>
      <a:accent5>
        <a:srgbClr val="555555"/>
      </a:accent5>
      <a:accent6>
        <a:srgbClr val="D6A84F"/>
      </a:accent6>
      <a:hlink>
        <a:srgbClr val="0563C1"/>
      </a:hlink>
      <a:folHlink>
        <a:srgbClr val="954F72"/>
      </a:folHlink>
    </a:clrScheme>
    <a:fontScheme name="GHB">
      <a:majorFont>
        <a:latin typeface="Aptos Display"/>
      </a:majorFont>
      <a:minorFont>
        <a:latin typeface="Aptos"/>
      </a:minorFont>
    </a:fontScheme>
    <a:fmtScheme name="GHB">
      <a:fillStyleLst/>
      <a:lnStyleLst/>
      <a:effectStyleLst/>
      <a:bgFillStyleLst/>
    </a:fmtScheme>
  </a:themeElements>
</a:theme>
</file>