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4"/>
  </p:sldMasterIdLst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 type="wide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0.xml"/><Relationship Id="rId11" Type="http://schemas.openxmlformats.org/officeDocument/2006/relationships/slide" Target="slides/slide11.xml"/><Relationship Id="rId12" Type="http://schemas.openxmlformats.org/officeDocument/2006/relationships/slide" Target="slides/slide12.xml"/><Relationship Id="rId13" Type="http://schemas.openxmlformats.org/officeDocument/2006/relationships/slide" Target="slides/slide13.xml"/><Relationship Id="rId14" Type="http://schemas.openxmlformats.org/officeDocument/2006/relationships/slideMaster" Target="slideMasters/slideMaster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sldLayoutIdLst>
    <p:sldLayoutId id="1" r:id="rId1"/>
  </p:sldLayoutIdLst>
  <p:txStyles/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Title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D Kurd Handpan Root-Mode Prototype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Risks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Major risks include metal-forming hazards, heat-treatment distortion, tuning repeatability, false precision in formulas, adhesive/rim effects, and premature public release. These are documented in `risks.md`.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Private Review Gate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handpan should stay private until a human tuner and metal-forming reviewer approve the process and measured data. The packet is a disciplined prototype handoff, not a finished-instrument guarantee.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Deliverables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repo now includes design, BOM, sourcing, cut list, validation, assembly, RFQ, drawing/CAD/CNC briefs, visual BOM brief, Wolfram starter, risks, photo shotlist, print packet, site, and capstone manifest artifacts.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Next Actions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Source or inspect a practice shell, verify supplier data, build the tuning frame and templates, run coupon tests, and begin a measured tuning log before committing the final shell pair.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Project Intent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Create a research-grade root packet for a D Kurd handpan that is useful in the shop and honest about uncertainty. The packet supports shell procurement, fixture planning, layout, empirical tuning, validation, and private review before any public release.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Instrument Context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handpan is a coupled steel-shell idiophone with a center Ding, surrounding tuned fields, and a bottom Gu port. Its musical behavior comes from shaped steel, residual stress, tuned partials, and shell coupling.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Source Artifacts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starting design comes from `handpan-design-table.xlsx`, sheet `Handpan`, with a 21 in shell, 1.0 mm steel, 3.5 in Gu, A=440, and a D Kurd 9-note layout.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Physics Model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packet uses plate and Helmholtz formulas as first-order sanity checks only. Final pitch is determined by measured hammered geometry, work-hardening, boundary conditions, field coupling, and tuner decisions.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Scale And Layout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target root mode is D Kurd: D3 Ding with A3, Bb3, C4, D4, E4, F4, G4, and A4 surrounding fields. The oval field sizes are removable-template starters, not final acoustic contours.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Manufacturing Strategy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The first build should use purchased or professionally formed shells. CNC and CAD are used for support rings, templates, drawings, and inspection aids rather than final tuned tone-field geometry.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Tuning Workflow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Tune the Ding first, then move from low fields to high fields. Each field is measured for fundamental, octave, and compound fifth, and each change triggers a recheck of previously tuned fields.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r>
              <a:rPr lang="en-US" sz="4000" b="1"/>
              <a:t>Validation Plan</a:t>
            </a:r>
          </a:p>
        </p:txBody>
      </p:sp>
      <p:sp>
        <p:nvSpPr>
          <p:cNvPr id="3" name="Body"/>
          <p:cNvSpPr/>
          <p:nvPr/>
        </p:nvSpPr>
        <p:spPr>
          <a:xfrm>
            <a:off x="914400" y="1600200"/>
            <a:ext cx="10363200" cy="4572000"/>
          </a:xfrm>
        </p:spPr>
        <p:txBody>
          <a:bodyPr wrap="square"/>
          <a:lstStyle/>
          <a:p>
            <a:r>
              <a:rPr lang="en-US" sz="2400"/>
              <a:t>Acceptance is tuner-driven: cents error, overtone behavior, sustain, cross-talk, Gu response, and retuning drift are logged across rough tuning, shell closure, final tuning, and one-week rest cycles.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andpan">
  <a:themeElements>
    <a:clrScheme name="Handpan">
      <a:dk1>
        <a:srgbClr val="111111"/>
      </a:dk1>
      <a:lt1>
        <a:srgbClr val="FFFFFF"/>
      </a:lt1>
      <a:dk2>
        <a:srgbClr val="333333"/>
      </a:dk2>
      <a:lt2>
        <a:srgbClr val="F2F2F2"/>
      </a:lt2>
      <a:accent1>
        <a:srgbClr val="406170"/>
      </a:accent1>
      <a:accent2>
        <a:srgbClr val="8A4A3B"/>
      </a:accent2>
      <a:accent3>
        <a:srgbClr val="63735E"/>
      </a:accent3>
      <a:accent4>
        <a:srgbClr val="A68A48"/>
      </a:accent4>
      <a:accent5>
        <a:srgbClr val="555555"/>
      </a:accent5>
      <a:accent6>
        <a:srgbClr val="777777"/>
      </a:accent6>
      <a:hlink>
        <a:srgbClr val="174D68"/>
      </a:hlink>
      <a:folHlink>
        <a:srgbClr val="174D68"/>
      </a:folHlink>
    </a:clrScheme>
    <a:fontScheme name="Arial">
      <a:majorFont>
        <a:latin typeface="Arial"/>
      </a:majorFont>
      <a:minorFont>
        <a:latin typeface="Arial"/>
      </a:minorFont>
    </a:fontScheme>
    <a:fmtScheme name="default">
      <a:fillStyleLst/>
      <a:lnStyleLst/>
      <a:effectStyleLst/>
      <a:bgFillStyleLst/>
    </a:fmtScheme>
  </a:themeElements>
</a:theme>
</file>