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5A381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937760"/>
            <a:ext cx="12191695" cy="73152"/>
          </a:xfrm>
          <a:prstGeom prst="rect">
            <a:avLst/>
          </a:prstGeom>
          <a:solidFill>
            <a:srgbClr val="BF9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828800"/>
            <a:ext cx="10972800" cy="1371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7200" b="1" i="0">
                <a:solidFill>
                  <a:srgbClr val="F0E5CD"/>
                </a:solidFill>
                <a:latin typeface="Georgia"/>
              </a:rPr>
              <a:t>Hulusi (葫芦丝)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926080"/>
            <a:ext cx="10972800" cy="7315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0" i="1">
                <a:solidFill>
                  <a:srgbClr val="D4A937"/>
                </a:solidFill>
                <a:latin typeface="Georgia"/>
              </a:rPr>
              <a:t>Wooden Cucurbit Free-Reed Flute Family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3840480"/>
            <a:ext cx="109728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600" b="0" i="0">
                <a:solidFill>
                  <a:srgbClr val="F0E5CD"/>
                </a:solidFill>
                <a:latin typeface="Calibri"/>
              </a:rPr>
              <a:t>B♭ · C · D · F · G  —  five keys, one parametric workbook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5212080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 i="0">
                <a:solidFill>
                  <a:srgbClr val="D4A937"/>
                </a:solidFill>
                <a:latin typeface="Calibri"/>
              </a:rPr>
              <a:t>HUL-001 · v4.1 instrument-maker scaffold · capstone deck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5669280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 i="1">
                <a:solidFill>
                  <a:srgbClr val="F0E5CD"/>
                </a:solidFill>
                <a:latin typeface="Calibri"/>
              </a:rPr>
              <a:t>Stopped-pipe + free-reed acoustic model · 33 named globals · SolidWorks parity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6126480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D4A937"/>
                </a:solidFill>
                <a:latin typeface="Calibri"/>
              </a:rPr>
              <a:t>github.com/tonykoop/hulusi  ·  Tony Koop  ·  Maker Nexus South Bay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0E5C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65760"/>
            <a:ext cx="1097280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200" b="1" i="0">
                <a:solidFill>
                  <a:srgbClr val="5A3818"/>
                </a:solidFill>
                <a:latin typeface="Georgia"/>
              </a:rPr>
              <a:t>Validation &amp; empirical loop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960120"/>
            <a:ext cx="109728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 i="1">
                <a:solidFill>
                  <a:srgbClr val="6B5A45"/>
                </a:solidFill>
                <a:latin typeface="Calibri"/>
              </a:rPr>
              <a:t>Two correction knobs — pull_down_cents (per-reed) and correction_pct (global pipe scale) — close the loop.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57200" y="2286000"/>
            <a:ext cx="2377440" cy="1828800"/>
          </a:xfrm>
          <a:prstGeom prst="roundRect">
            <a:avLst/>
          </a:prstGeom>
          <a:solidFill>
            <a:srgbClr val="BF9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2560320"/>
            <a:ext cx="2377440" cy="5486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2200" b="1" i="0">
                <a:solidFill>
                  <a:srgbClr val="FFFFFF"/>
                </a:solidFill>
                <a:latin typeface="Georgia"/>
              </a:rPr>
              <a:t>Predict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3154680"/>
            <a:ext cx="2377440" cy="8229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200" b="0" i="0">
                <a:solidFill>
                  <a:srgbClr val="FFFFFF"/>
                </a:solidFill>
                <a:latin typeface="Consolas"/>
              </a:rPr>
              <a:t>Master_Inputs
formulas</a:t>
            </a:r>
          </a:p>
        </p:txBody>
      </p:sp>
      <p:sp>
        <p:nvSpPr>
          <p:cNvPr id="8" name="Right Arrow 7"/>
          <p:cNvSpPr/>
          <p:nvPr/>
        </p:nvSpPr>
        <p:spPr>
          <a:xfrm>
            <a:off x="2880360" y="3063240"/>
            <a:ext cx="365760" cy="274320"/>
          </a:xfrm>
          <a:prstGeom prst="rightArrow">
            <a:avLst/>
          </a:prstGeom>
          <a:solidFill>
            <a:srgbClr val="5A381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ounded Rectangle 8"/>
          <p:cNvSpPr/>
          <p:nvPr/>
        </p:nvSpPr>
        <p:spPr>
          <a:xfrm>
            <a:off x="3291840" y="2286000"/>
            <a:ext cx="2377440" cy="1828800"/>
          </a:xfrm>
          <a:prstGeom prst="roundRect">
            <a:avLst/>
          </a:prstGeom>
          <a:solidFill>
            <a:srgbClr val="8B5A2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291840" y="2560320"/>
            <a:ext cx="2377440" cy="5486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2200" b="1" i="0">
                <a:solidFill>
                  <a:srgbClr val="FFFFFF"/>
                </a:solidFill>
                <a:latin typeface="Georgia"/>
              </a:rPr>
              <a:t>Build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291840" y="3154680"/>
            <a:ext cx="2377440" cy="8229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200" b="0" i="0">
                <a:solidFill>
                  <a:srgbClr val="FFFFFF"/>
                </a:solidFill>
                <a:latin typeface="Consolas"/>
              </a:rPr>
              <a:t>ShopBot + lathe
+ Epilog</a:t>
            </a:r>
          </a:p>
        </p:txBody>
      </p:sp>
      <p:sp>
        <p:nvSpPr>
          <p:cNvPr id="12" name="Right Arrow 11"/>
          <p:cNvSpPr/>
          <p:nvPr/>
        </p:nvSpPr>
        <p:spPr>
          <a:xfrm>
            <a:off x="5715000" y="3063240"/>
            <a:ext cx="365760" cy="274320"/>
          </a:xfrm>
          <a:prstGeom prst="rightArrow">
            <a:avLst/>
          </a:prstGeom>
          <a:solidFill>
            <a:srgbClr val="5A381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ounded Rectangle 12"/>
          <p:cNvSpPr/>
          <p:nvPr/>
        </p:nvSpPr>
        <p:spPr>
          <a:xfrm>
            <a:off x="6126480" y="2286000"/>
            <a:ext cx="2377440" cy="1828800"/>
          </a:xfrm>
          <a:prstGeom prst="roundRect">
            <a:avLst/>
          </a:prstGeom>
          <a:solidFill>
            <a:srgbClr val="5A381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126480" y="2560320"/>
            <a:ext cx="2377440" cy="5486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2200" b="1" i="0">
                <a:solidFill>
                  <a:srgbClr val="FFFFFF"/>
                </a:solidFill>
                <a:latin typeface="Georgia"/>
              </a:rPr>
              <a:t>Measure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126480" y="3154680"/>
            <a:ext cx="2377440" cy="8229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200" b="0" i="0">
                <a:solidFill>
                  <a:srgbClr val="FFFFFF"/>
                </a:solidFill>
                <a:latin typeface="Consolas"/>
              </a:rPr>
              <a:t>validation.csv
tuner Hz</a:t>
            </a:r>
          </a:p>
        </p:txBody>
      </p:sp>
      <p:sp>
        <p:nvSpPr>
          <p:cNvPr id="16" name="Right Arrow 15"/>
          <p:cNvSpPr/>
          <p:nvPr/>
        </p:nvSpPr>
        <p:spPr>
          <a:xfrm>
            <a:off x="8549640" y="3063240"/>
            <a:ext cx="365760" cy="274320"/>
          </a:xfrm>
          <a:prstGeom prst="rightArrow">
            <a:avLst/>
          </a:prstGeom>
          <a:solidFill>
            <a:srgbClr val="5A381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ounded Rectangle 16"/>
          <p:cNvSpPr/>
          <p:nvPr/>
        </p:nvSpPr>
        <p:spPr>
          <a:xfrm>
            <a:off x="8961120" y="2286000"/>
            <a:ext cx="2377440" cy="1828800"/>
          </a:xfrm>
          <a:prstGeom prst="roundRect">
            <a:avLst/>
          </a:prstGeom>
          <a:solidFill>
            <a:srgbClr val="4D332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8961120" y="2560320"/>
            <a:ext cx="2377440" cy="5486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2200" b="1" i="0">
                <a:solidFill>
                  <a:srgbClr val="FFFFFF"/>
                </a:solidFill>
                <a:latin typeface="Georgia"/>
              </a:rPr>
              <a:t>Correct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961120" y="3154680"/>
            <a:ext cx="2377440" cy="8229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200" b="0" i="0">
                <a:solidFill>
                  <a:srgbClr val="FFFFFF"/>
                </a:solidFill>
                <a:latin typeface="Consolas"/>
              </a:rPr>
              <a:t>pull_down_cents
correction_pct</a:t>
            </a:r>
          </a:p>
        </p:txBody>
      </p:sp>
      <p:cxnSp>
        <p:nvCxnSpPr>
          <p:cNvPr id="20" name="Connector 19"/>
          <p:cNvCxnSpPr/>
          <p:nvPr/>
        </p:nvCxnSpPr>
        <p:spPr>
          <a:xfrm flipH="1">
            <a:off x="1645920.0" y="4480560"/>
            <a:ext cx="8503920.0" cy="0"/>
          </a:xfrm>
          <a:prstGeom prst="line">
            <a:avLst/>
          </a:prstGeom>
          <a:ln w="31750">
            <a:solidFill>
              <a:srgbClr val="5A381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Up Arrow 20"/>
          <p:cNvSpPr/>
          <p:nvPr/>
        </p:nvSpPr>
        <p:spPr>
          <a:xfrm>
            <a:off x="1508760" y="4023360"/>
            <a:ext cx="274320" cy="457200"/>
          </a:xfrm>
          <a:prstGeom prst="upArrow">
            <a:avLst/>
          </a:prstGeom>
          <a:solidFill>
            <a:srgbClr val="5A381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22" name="Connector 21"/>
          <p:cNvCxnSpPr/>
          <p:nvPr/>
        </p:nvCxnSpPr>
        <p:spPr>
          <a:xfrm>
            <a:off x="10149840.0" y="4114800"/>
            <a:ext cx="0.0" cy="365760"/>
          </a:xfrm>
          <a:prstGeom prst="line">
            <a:avLst/>
          </a:prstGeom>
          <a:ln w="31750">
            <a:solidFill>
              <a:srgbClr val="5A381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457200" y="4572000"/>
            <a:ext cx="112471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200" b="0" i="1">
                <a:solidFill>
                  <a:srgbClr val="6B5A45"/>
                </a:solidFill>
                <a:latin typeface="Calibri"/>
              </a:rPr>
              <a:t>Each new measurement updates the next build's targets — eventually every key prints to ±15¢ predicted.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1430000" y="6537960"/>
            <a:ext cx="6400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900" b="0" i="0">
                <a:solidFill>
                  <a:srgbClr val="6B5A45"/>
                </a:solidFill>
                <a:latin typeface="Calibri"/>
              </a:rPr>
              <a:t>10 / 12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57200" y="653796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 i="1">
                <a:solidFill>
                  <a:srgbClr val="6B5A45"/>
                </a:solidFill>
                <a:latin typeface="Calibri"/>
              </a:rPr>
              <a:t>Hulusi (葫芦丝) family · v4.1 build packet · 2026-05-05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0E5C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65760"/>
            <a:ext cx="1097280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200" b="1" i="0">
                <a:solidFill>
                  <a:srgbClr val="5A3818"/>
                </a:solidFill>
                <a:latin typeface="Georgia"/>
              </a:rPr>
              <a:t>Open risks (red team)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960120"/>
            <a:ext cx="109728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 i="1">
                <a:solidFill>
                  <a:srgbClr val="6B5A45"/>
                </a:solidFill>
                <a:latin typeface="Calibri"/>
              </a:rPr>
              <a:t>18 tracked risks across 5 categories. Every risk has a verification test attached.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57200" y="1737360"/>
            <a:ext cx="11247120" cy="1051560"/>
          </a:xfrm>
          <a:prstGeom prst="roundRect">
            <a:avLst/>
          </a:prstGeom>
          <a:solidFill>
            <a:srgbClr val="FAFA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457200" y="1737360"/>
            <a:ext cx="137160" cy="1051560"/>
          </a:xfrm>
          <a:prstGeom prst="rect">
            <a:avLst/>
          </a:prstGeom>
          <a:solidFill>
            <a:srgbClr val="C6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31520" y="1828800"/>
            <a:ext cx="73152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 i="0">
                <a:solidFill>
                  <a:srgbClr val="5A3818"/>
                </a:solidFill>
                <a:latin typeface="Georgia"/>
              </a:rPr>
              <a:t>A1 — Reed pull-down assumption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2194560"/>
            <a:ext cx="10515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 i="0">
                <a:solidFill>
                  <a:srgbClr val="4D3320"/>
                </a:solidFill>
                <a:latin typeface="Calibri"/>
              </a:rPr>
              <a:t>−30¢ default may be wrong by ±20¢. Whole reed family cuts to wrong target.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251460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 i="1">
                <a:solidFill>
                  <a:srgbClr val="C62828"/>
                </a:solidFill>
                <a:latin typeface="Calibri"/>
              </a:rPr>
              <a:t>✓ Test: HUL-P0 measured pull-down vs predicted.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10515600" y="1920240"/>
            <a:ext cx="1097280" cy="365760"/>
          </a:xfrm>
          <a:prstGeom prst="roundRect">
            <a:avLst/>
          </a:prstGeom>
          <a:solidFill>
            <a:srgbClr val="C6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0515600" y="1920240"/>
            <a:ext cx="109728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HIGH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57200" y="2926080"/>
            <a:ext cx="11247120" cy="1051560"/>
          </a:xfrm>
          <a:prstGeom prst="roundRect">
            <a:avLst/>
          </a:prstGeom>
          <a:solidFill>
            <a:srgbClr val="FAFA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57200" y="2926080"/>
            <a:ext cx="137160" cy="1051560"/>
          </a:xfrm>
          <a:prstGeom prst="rect">
            <a:avLst/>
          </a:prstGeom>
          <a:solidFill>
            <a:srgbClr val="C6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731520" y="3017520"/>
            <a:ext cx="73152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 i="0">
                <a:solidFill>
                  <a:srgbClr val="5A3818"/>
                </a:solidFill>
                <a:latin typeface="Georgia"/>
              </a:rPr>
              <a:t>S3 — Gourd glue-line failure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31520" y="3383280"/>
            <a:ext cx="10515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 i="0">
                <a:solidFill>
                  <a:srgbClr val="4D3320"/>
                </a:solidFill>
                <a:latin typeface="Calibri"/>
              </a:rPr>
              <a:t>Two-half hollow gourd: humidity + pressure stresses can pop the joint.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31520" y="370332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 i="1">
                <a:solidFill>
                  <a:srgbClr val="C62828"/>
                </a:solidFill>
                <a:latin typeface="Calibri"/>
              </a:rPr>
              <a:t>✓ Test: vacuum pressure-test at 30/60/90 days.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10515600" y="3108960"/>
            <a:ext cx="1097280" cy="365760"/>
          </a:xfrm>
          <a:prstGeom prst="roundRect">
            <a:avLst/>
          </a:prstGeom>
          <a:solidFill>
            <a:srgbClr val="C6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515600" y="3108960"/>
            <a:ext cx="109728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HIGH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457200" y="4114800"/>
            <a:ext cx="11247120" cy="1051560"/>
          </a:xfrm>
          <a:prstGeom prst="roundRect">
            <a:avLst/>
          </a:prstGeom>
          <a:solidFill>
            <a:srgbClr val="FAFA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457200" y="4114800"/>
            <a:ext cx="137160" cy="1051560"/>
          </a:xfrm>
          <a:prstGeom prst="rect">
            <a:avLst/>
          </a:prstGeom>
          <a:solidFill>
            <a:srgbClr val="EF8C1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731520" y="4206240"/>
            <a:ext cx="73152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 i="0">
                <a:solidFill>
                  <a:srgbClr val="5A3818"/>
                </a:solidFill>
                <a:latin typeface="Georgia"/>
              </a:rPr>
              <a:t>S1 — Pakkawood splits during boring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31520" y="4572000"/>
            <a:ext cx="10515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 i="0">
                <a:solidFill>
                  <a:srgbClr val="4D3320"/>
                </a:solidFill>
                <a:latin typeface="Calibri"/>
              </a:rPr>
              <a:t>Resin can soften, gum the bit, or split along grain.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31520" y="489204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 i="1">
                <a:solidFill>
                  <a:srgbClr val="B05700"/>
                </a:solidFill>
                <a:latin typeface="Calibri"/>
              </a:rPr>
              <a:t>✓ Test: 3 consecutive bores complete with no splits.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10515600" y="4297680"/>
            <a:ext cx="1097280" cy="365760"/>
          </a:xfrm>
          <a:prstGeom prst="roundRect">
            <a:avLst/>
          </a:prstGeom>
          <a:solidFill>
            <a:srgbClr val="EF8C1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10515600" y="4297680"/>
            <a:ext cx="109728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MED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457200" y="5303520"/>
            <a:ext cx="11247120" cy="1051560"/>
          </a:xfrm>
          <a:prstGeom prst="roundRect">
            <a:avLst/>
          </a:prstGeom>
          <a:solidFill>
            <a:srgbClr val="FAFA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457200" y="5303520"/>
            <a:ext cx="137160" cy="1051560"/>
          </a:xfrm>
          <a:prstGeom prst="rect">
            <a:avLst/>
          </a:prstGeom>
          <a:solidFill>
            <a:srgbClr val="EF8C1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731520" y="5394960"/>
            <a:ext cx="73152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 i="0">
                <a:solidFill>
                  <a:srgbClr val="5A3818"/>
                </a:solidFill>
                <a:latin typeface="Georgia"/>
              </a:rPr>
              <a:t>E1 — Hand-fit ergonomics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31520" y="5760720"/>
            <a:ext cx="10515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 i="0">
                <a:solidFill>
                  <a:srgbClr val="4D3320"/>
                </a:solidFill>
                <a:latin typeface="Calibri"/>
              </a:rPr>
              <a:t>F-key hole span (3.7″) may not fit small hands.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31520" y="608076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 i="1">
                <a:solidFill>
                  <a:srgbClr val="B05700"/>
                </a:solidFill>
                <a:latin typeface="Calibri"/>
              </a:rPr>
              <a:t>✓ Test: 3 players, large/avg/small hand, scale played without strain.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10515600" y="5486400"/>
            <a:ext cx="1097280" cy="365760"/>
          </a:xfrm>
          <a:prstGeom prst="roundRect">
            <a:avLst/>
          </a:prstGeom>
          <a:solidFill>
            <a:srgbClr val="EF8C1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10515600" y="5486400"/>
            <a:ext cx="109728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MED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57200" y="6400800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 i="1">
                <a:solidFill>
                  <a:srgbClr val="6B5A45"/>
                </a:solidFill>
                <a:latin typeface="Calibri"/>
              </a:rPr>
              <a:t>Full risk register at risks.md — 18 entries · 5 categories · acoustic, structural, ergonomic, supply, fit/finish.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1430000" y="6537960"/>
            <a:ext cx="6400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900" b="0" i="0">
                <a:solidFill>
                  <a:srgbClr val="6B5A45"/>
                </a:solidFill>
                <a:latin typeface="Calibri"/>
              </a:rPr>
              <a:t>11 / 12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57200" y="653796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 i="1">
                <a:solidFill>
                  <a:srgbClr val="6B5A45"/>
                </a:solidFill>
                <a:latin typeface="Calibri"/>
              </a:rPr>
              <a:t>Hulusi (葫芦丝) family · v4.1 build packet · 2026-05-05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5A381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65760"/>
            <a:ext cx="1097280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600" b="1" i="0">
                <a:solidFill>
                  <a:srgbClr val="F0E5CD"/>
                </a:solidFill>
                <a:latin typeface="Georgia"/>
              </a:rPr>
              <a:t>Next actions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005840"/>
            <a:ext cx="109728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 i="1">
                <a:solidFill>
                  <a:srgbClr val="D4A937"/>
                </a:solidFill>
                <a:latin typeface="Calibri"/>
              </a:rPr>
              <a:t>Documentation complete. The HUL-P0 reed coupon is the first physical step.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57200" y="1920240"/>
            <a:ext cx="11247120" cy="1005840"/>
          </a:xfrm>
          <a:prstGeom prst="roundRect">
            <a:avLst/>
          </a:prstGeom>
          <a:solidFill>
            <a:srgbClr val="4D3320"/>
          </a:solidFill>
          <a:ln>
            <a:solidFill>
              <a:srgbClr val="BF9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640080" y="2103120"/>
            <a:ext cx="1554480" cy="640080"/>
          </a:xfrm>
          <a:prstGeom prst="roundRect">
            <a:avLst/>
          </a:prstGeom>
          <a:solidFill>
            <a:srgbClr val="BF9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40080" y="2103120"/>
            <a:ext cx="1554480" cy="6400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This week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377440" y="2011680"/>
            <a:ext cx="91440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 i="0">
                <a:solidFill>
                  <a:srgbClr val="F0E5CD"/>
                </a:solidFill>
                <a:latin typeface="Georgia"/>
              </a:rPr>
              <a:t>HUL-P0 reed coupon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377440" y="2359152"/>
            <a:ext cx="91440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 i="0">
                <a:solidFill>
                  <a:srgbClr val="F0E5CD"/>
                </a:solidFill>
                <a:latin typeface="Calibri"/>
              </a:rPr>
              <a:t>Cut 3 brass tongues on Epilog. Sound off-pipe; measure free frequency.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377440" y="2633472"/>
            <a:ext cx="91440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1">
                <a:solidFill>
                  <a:srgbClr val="D4A937"/>
                </a:solidFill>
                <a:latin typeface="Calibri"/>
              </a:rPr>
              <a:t>→ Validates A1 (reed pull-down) + A2 (K constant).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57200" y="3063240"/>
            <a:ext cx="11247120" cy="1005840"/>
          </a:xfrm>
          <a:prstGeom prst="roundRect">
            <a:avLst/>
          </a:prstGeom>
          <a:solidFill>
            <a:srgbClr val="4D3320"/>
          </a:solidFill>
          <a:ln>
            <a:solidFill>
              <a:srgbClr val="BF9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ounded Rectangle 11"/>
          <p:cNvSpPr/>
          <p:nvPr/>
        </p:nvSpPr>
        <p:spPr>
          <a:xfrm>
            <a:off x="640080" y="3246120"/>
            <a:ext cx="1554480" cy="640080"/>
          </a:xfrm>
          <a:prstGeom prst="roundRect">
            <a:avLst/>
          </a:prstGeom>
          <a:solidFill>
            <a:srgbClr val="BF9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40080" y="3246120"/>
            <a:ext cx="1554480" cy="6400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Next week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377440" y="3154680"/>
            <a:ext cx="91440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 i="0">
                <a:solidFill>
                  <a:srgbClr val="F0E5CD"/>
                </a:solidFill>
                <a:latin typeface="Georgia"/>
              </a:rPr>
              <a:t>HUL-P1 melody pipe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377440" y="3502152"/>
            <a:ext cx="91440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 i="0">
                <a:solidFill>
                  <a:srgbClr val="F0E5CD"/>
                </a:solidFill>
                <a:latin typeface="Calibri"/>
              </a:rPr>
              <a:t>Bore one pakkawood tube, drill 7 holes, mount reed. Validate stopped-pipe model.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377440" y="3776472"/>
            <a:ext cx="91440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1">
                <a:solidFill>
                  <a:srgbClr val="D4A937"/>
                </a:solidFill>
                <a:latin typeface="Calibri"/>
              </a:rPr>
              <a:t>→ Validates S1 (boring), full hole layout.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457200" y="4206240"/>
            <a:ext cx="11247120" cy="1005840"/>
          </a:xfrm>
          <a:prstGeom prst="roundRect">
            <a:avLst/>
          </a:prstGeom>
          <a:solidFill>
            <a:srgbClr val="4D3320"/>
          </a:solidFill>
          <a:ln>
            <a:solidFill>
              <a:srgbClr val="BF9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ounded Rectangle 17"/>
          <p:cNvSpPr/>
          <p:nvPr/>
        </p:nvSpPr>
        <p:spPr>
          <a:xfrm>
            <a:off x="640080" y="4389120"/>
            <a:ext cx="1554480" cy="640080"/>
          </a:xfrm>
          <a:prstGeom prst="roundRect">
            <a:avLst/>
          </a:prstGeom>
          <a:solidFill>
            <a:srgbClr val="BF9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640080" y="4389120"/>
            <a:ext cx="1554480" cy="6400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Month 2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377440" y="4297680"/>
            <a:ext cx="91440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 i="0">
                <a:solidFill>
                  <a:srgbClr val="F0E5CD"/>
                </a:solidFill>
                <a:latin typeface="Georgia"/>
              </a:rPr>
              <a:t>HUL-P2 full F-key build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377440" y="4645152"/>
            <a:ext cx="91440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 i="0">
                <a:solidFill>
                  <a:srgbClr val="F0E5CD"/>
                </a:solidFill>
                <a:latin typeface="Calibri"/>
              </a:rPr>
              <a:t>Lathe gourd, assemble three pipes, full acoustic test. Hit family target.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377440" y="4919472"/>
            <a:ext cx="91440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1">
                <a:solidFill>
                  <a:srgbClr val="D4A937"/>
                </a:solidFill>
                <a:latin typeface="Calibri"/>
              </a:rPr>
              <a:t>→ Validates S3 (gourd glue), full system.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457200" y="5349240"/>
            <a:ext cx="11247120" cy="1005840"/>
          </a:xfrm>
          <a:prstGeom prst="roundRect">
            <a:avLst/>
          </a:prstGeom>
          <a:solidFill>
            <a:srgbClr val="4D3320"/>
          </a:solidFill>
          <a:ln>
            <a:solidFill>
              <a:srgbClr val="BF9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ounded Rectangle 23"/>
          <p:cNvSpPr/>
          <p:nvPr/>
        </p:nvSpPr>
        <p:spPr>
          <a:xfrm>
            <a:off x="640080" y="5532120"/>
            <a:ext cx="1554480" cy="640080"/>
          </a:xfrm>
          <a:prstGeom prst="roundRect">
            <a:avLst/>
          </a:prstGeom>
          <a:solidFill>
            <a:srgbClr val="BF9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40080" y="5532120"/>
            <a:ext cx="1554480" cy="6400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100" b="1" i="0">
                <a:solidFill>
                  <a:srgbClr val="FFFFFF"/>
                </a:solidFill>
                <a:latin typeface="Calibri"/>
              </a:rPr>
              <a:t>Month 3+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377440" y="5440680"/>
            <a:ext cx="91440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 i="0">
                <a:solidFill>
                  <a:srgbClr val="F0E5CD"/>
                </a:solidFill>
                <a:latin typeface="Georgia"/>
              </a:rPr>
              <a:t>Family scaling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377440" y="5788152"/>
            <a:ext cx="91440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 i="0">
                <a:solidFill>
                  <a:srgbClr val="F0E5CD"/>
                </a:solidFill>
                <a:latin typeface="Calibri"/>
              </a:rPr>
              <a:t>Once F-key voicing locks, scale to B♭/C/D/G using same workflow.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377440" y="6062472"/>
            <a:ext cx="91440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1">
                <a:solidFill>
                  <a:srgbClr val="D4A937"/>
                </a:solidFill>
                <a:latin typeface="Calibri"/>
              </a:rPr>
              <a:t>→ Documents per-key calibration in validation.csv.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57200" y="6446520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200" b="0" i="1">
                <a:solidFill>
                  <a:srgbClr val="D4A937"/>
                </a:solidFill>
                <a:latin typeface="Calibri"/>
              </a:rPr>
              <a:t>github.com/tonykoop/hulusi  ·  v4.1 instrument-maker scaffold  ·  ready for HUL-P0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0E5C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65760"/>
            <a:ext cx="1097280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600" b="1" i="0">
                <a:solidFill>
                  <a:srgbClr val="5A3818"/>
                </a:solidFill>
                <a:latin typeface="Georgia"/>
              </a:rPr>
              <a:t>What this is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097280"/>
            <a:ext cx="1097280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0" i="1">
                <a:solidFill>
                  <a:srgbClr val="4D3320"/>
                </a:solidFill>
                <a:latin typeface="Georgia"/>
              </a:rPr>
              <a:t>Engineering documentation for a 5-key family of wooden hulusi — the Chinese cucurbit free-reed flute.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57200" y="2194560"/>
            <a:ext cx="3657600" cy="2743200"/>
          </a:xfrm>
          <a:prstGeom prst="roundRect">
            <a:avLst/>
          </a:prstGeom>
          <a:solidFill>
            <a:srgbClr val="FAFA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Oval 5"/>
          <p:cNvSpPr/>
          <p:nvPr/>
        </p:nvSpPr>
        <p:spPr>
          <a:xfrm>
            <a:off x="731520" y="2468880"/>
            <a:ext cx="457200" cy="457200"/>
          </a:xfrm>
          <a:prstGeom prst="ellipse">
            <a:avLst/>
          </a:prstGeom>
          <a:solidFill>
            <a:srgbClr val="BF9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22960" y="2487168"/>
            <a:ext cx="3657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2000" b="1" i="0">
                <a:solidFill>
                  <a:srgbClr val="FFFFFF"/>
                </a:solidFill>
                <a:latin typeface="Georgia"/>
              </a:rPr>
              <a:t>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25880" y="2514600"/>
            <a:ext cx="27432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 i="0">
                <a:solidFill>
                  <a:srgbClr val="5A3818"/>
                </a:solidFill>
                <a:latin typeface="Georgia"/>
              </a:rPr>
              <a:t>Parametric design table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3108960"/>
            <a:ext cx="3108960" cy="17373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 i="0">
                <a:solidFill>
                  <a:srgbClr val="4D3320"/>
                </a:solidFill>
                <a:latin typeface="Calibri"/>
              </a:rPr>
              <a:t>33 named global variables in Master_Inputs drive 6 derived sheets. SolidWorks design-table parity matches names exactly. 113 formulas, 0 errors.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297680" y="2194560"/>
            <a:ext cx="3657600" cy="2743200"/>
          </a:xfrm>
          <a:prstGeom prst="roundRect">
            <a:avLst/>
          </a:prstGeom>
          <a:solidFill>
            <a:srgbClr val="FAFA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Oval 10"/>
          <p:cNvSpPr/>
          <p:nvPr/>
        </p:nvSpPr>
        <p:spPr>
          <a:xfrm>
            <a:off x="4572000" y="2468880"/>
            <a:ext cx="457200" cy="457200"/>
          </a:xfrm>
          <a:prstGeom prst="ellipse">
            <a:avLst/>
          </a:prstGeom>
          <a:solidFill>
            <a:srgbClr val="BF9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663440" y="2487168"/>
            <a:ext cx="3657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2000" b="1" i="0">
                <a:solidFill>
                  <a:srgbClr val="FFFFFF"/>
                </a:solidFill>
                <a:latin typeface="Georgia"/>
              </a:rPr>
              <a:t>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166360" y="2514600"/>
            <a:ext cx="27432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 i="0">
                <a:solidFill>
                  <a:srgbClr val="5A3818"/>
                </a:solidFill>
                <a:latin typeface="Georgia"/>
              </a:rPr>
              <a:t>Complete v4 build packet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00" y="3108960"/>
            <a:ext cx="3108960" cy="17373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 i="0">
                <a:solidFill>
                  <a:srgbClr val="4D3320"/>
                </a:solidFill>
                <a:latin typeface="Calibri"/>
              </a:rPr>
              <a:t>BOM · sourcing · cut-list · validation · assembly manual · drawing brief · risks (red-team) · family-spec · photo shotlist · supplier RFQ.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8138160" y="2194560"/>
            <a:ext cx="3657600" cy="2743200"/>
          </a:xfrm>
          <a:prstGeom prst="roundRect">
            <a:avLst/>
          </a:prstGeom>
          <a:solidFill>
            <a:srgbClr val="FAFA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Oval 15"/>
          <p:cNvSpPr/>
          <p:nvPr/>
        </p:nvSpPr>
        <p:spPr>
          <a:xfrm>
            <a:off x="8412480" y="2468880"/>
            <a:ext cx="457200" cy="457200"/>
          </a:xfrm>
          <a:prstGeom prst="ellipse">
            <a:avLst/>
          </a:prstGeom>
          <a:solidFill>
            <a:srgbClr val="BF9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503920" y="2487168"/>
            <a:ext cx="3657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2000" b="1" i="0">
                <a:solidFill>
                  <a:srgbClr val="FFFFFF"/>
                </a:solidFill>
                <a:latin typeface="Georgia"/>
              </a:rPr>
              <a:t>3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006840" y="2514600"/>
            <a:ext cx="27432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 i="0">
                <a:solidFill>
                  <a:srgbClr val="5A3818"/>
                </a:solidFill>
                <a:latin typeface="Georgia"/>
              </a:rPr>
              <a:t>Recruiter-grade artifacts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412480" y="3108960"/>
            <a:ext cx="3108960" cy="17373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 i="0">
                <a:solidFill>
                  <a:srgbClr val="4D3320"/>
                </a:solidFill>
                <a:latin typeface="Calibri"/>
              </a:rPr>
              <a:t>12-slide capstone deck · printable shop PDF · self-contained build-log site · concept renders that step aside for shop photos.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7200" y="6035040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 i="1">
                <a:solidFill>
                  <a:srgbClr val="6B5A45"/>
                </a:solidFill>
                <a:latin typeface="Calibri"/>
              </a:rPr>
              <a:t>First prototype: F-key (modern factory standard, all-closed = F4 = 349 Hz). Family scales from there.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1430000" y="6537960"/>
            <a:ext cx="6400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900" b="0" i="0">
                <a:solidFill>
                  <a:srgbClr val="6B5A45"/>
                </a:solidFill>
                <a:latin typeface="Calibri"/>
              </a:rPr>
              <a:t>2 / 12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57200" y="653796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 i="1">
                <a:solidFill>
                  <a:srgbClr val="6B5A45"/>
                </a:solidFill>
                <a:latin typeface="Calibri"/>
              </a:rPr>
              <a:t>Hulusi (葫芦丝) family · v4.1 build packet · 2026-05-05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0E5C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65760"/>
            <a:ext cx="1097280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600" b="1" i="0">
                <a:solidFill>
                  <a:srgbClr val="5A3818"/>
                </a:solidFill>
                <a:latin typeface="Georgia"/>
              </a:rPr>
              <a:t>Physics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960120"/>
            <a:ext cx="109728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 i="1">
                <a:solidFill>
                  <a:srgbClr val="6B5A45"/>
                </a:solidFill>
                <a:latin typeface="Calibri"/>
              </a:rPr>
              <a:t>Three independent stopped-pipe + free-reed systems sharing a wind chest.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57200" y="1645920"/>
            <a:ext cx="3657600" cy="4297680"/>
          </a:xfrm>
          <a:prstGeom prst="roundRect">
            <a:avLst/>
          </a:prstGeom>
          <a:solidFill>
            <a:srgbClr val="FAFA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457200" y="1645920"/>
            <a:ext cx="3657600" cy="457200"/>
          </a:xfrm>
          <a:prstGeom prst="rect">
            <a:avLst/>
          </a:prstGeom>
          <a:solidFill>
            <a:srgbClr val="BF9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31520" y="1691640"/>
            <a:ext cx="36576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500" b="1" i="0">
                <a:solidFill>
                  <a:srgbClr val="5A3818"/>
                </a:solidFill>
                <a:latin typeface="Georgia"/>
              </a:rPr>
              <a:t>Stopped pipe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2286000"/>
            <a:ext cx="310896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 i="0">
                <a:solidFill>
                  <a:srgbClr val="4D3320"/>
                </a:solidFill>
                <a:latin typeface="Consolas"/>
              </a:rPr>
              <a:t>f = c / (4 · L_eff)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2926080"/>
            <a:ext cx="310896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 i="0">
                <a:solidFill>
                  <a:srgbClr val="4D3320"/>
                </a:solidFill>
                <a:latin typeface="Calibri"/>
              </a:rPr>
              <a:t>Each tube acts as a stopped pipe — closed at the reed, open at the foot.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1520" y="4023360"/>
            <a:ext cx="31089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1" i="0">
                <a:solidFill>
                  <a:srgbClr val="BF9000"/>
                </a:solidFill>
                <a:latin typeface="Consolas"/>
              </a:rPr>
              <a:t>L_eff = L_acoustic + 0.6·r_bore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1520" y="4480560"/>
            <a:ext cx="3108960" cy="1371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 i="0">
                <a:solidFill>
                  <a:srgbClr val="4D3320"/>
                </a:solidFill>
                <a:latin typeface="Calibri"/>
              </a:rPr>
              <a:t>End correction at the open foot only.
Default c_speed = 13,552 in/s @ 68°F.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297680" y="1645920"/>
            <a:ext cx="3657600" cy="4297680"/>
          </a:xfrm>
          <a:prstGeom prst="roundRect">
            <a:avLst/>
          </a:prstGeom>
          <a:solidFill>
            <a:srgbClr val="FAFA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297680" y="1645920"/>
            <a:ext cx="3657600" cy="457200"/>
          </a:xfrm>
          <a:prstGeom prst="rect">
            <a:avLst/>
          </a:prstGeom>
          <a:solidFill>
            <a:srgbClr val="BF9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572000" y="1691640"/>
            <a:ext cx="36576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500" b="1" i="0">
                <a:solidFill>
                  <a:srgbClr val="5A3818"/>
                </a:solidFill>
                <a:latin typeface="Georgia"/>
              </a:rPr>
              <a:t>Free reed (cantilever)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572000" y="2286000"/>
            <a:ext cx="310896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 i="0">
                <a:solidFill>
                  <a:srgbClr val="4D3320"/>
                </a:solidFill>
                <a:latin typeface="Consolas"/>
              </a:rPr>
              <a:t>f_reed = K · t / L²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72000" y="2926080"/>
            <a:ext cx="310896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 i="0">
                <a:solidFill>
                  <a:srgbClr val="4D3320"/>
                </a:solidFill>
                <a:latin typeface="Calibri"/>
              </a:rPr>
              <a:t>Brass C26000 tongue clamped at root, free at tip; oscillates against frame slot.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72000" y="4023360"/>
            <a:ext cx="31089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1" i="0">
                <a:solidFill>
                  <a:srgbClr val="BF9000"/>
                </a:solidFill>
                <a:latin typeface="Consolas"/>
              </a:rPr>
              <a:t>K_imperial ≈ 27,300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72000" y="4480560"/>
            <a:ext cx="3108960" cy="1371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 i="0">
                <a:solidFill>
                  <a:srgbClr val="4D3320"/>
                </a:solidFill>
                <a:latin typeface="Calibri"/>
              </a:rPr>
              <a:t>Tongue cut sharp by pull_down_cents (default −30¢). Tube pulls reed down to its resonance.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8138160" y="1645920"/>
            <a:ext cx="3657600" cy="4297680"/>
          </a:xfrm>
          <a:prstGeom prst="roundRect">
            <a:avLst/>
          </a:prstGeom>
          <a:solidFill>
            <a:srgbClr val="FAFA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8138160" y="1645920"/>
            <a:ext cx="3657600" cy="457200"/>
          </a:xfrm>
          <a:prstGeom prst="rect">
            <a:avLst/>
          </a:prstGeom>
          <a:solidFill>
            <a:srgbClr val="BF9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8412480" y="1691640"/>
            <a:ext cx="36576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500" b="1" i="0">
                <a:solidFill>
                  <a:srgbClr val="5A3818"/>
                </a:solidFill>
                <a:latin typeface="Georgia"/>
              </a:rPr>
              <a:t>Finger holes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412480" y="2286000"/>
            <a:ext cx="310896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 i="0">
                <a:solidFill>
                  <a:srgbClr val="4D3320"/>
                </a:solidFill>
                <a:latin typeface="Consolas"/>
              </a:rPr>
              <a:t>d = L · (f₀ / f_n)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412480" y="2926080"/>
            <a:ext cx="310896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 i="0">
                <a:solidFill>
                  <a:srgbClr val="4D3320"/>
                </a:solidFill>
                <a:latin typeface="Calibri"/>
              </a:rPr>
              <a:t>Each opened hole shortens the effective length per the simple shortening rule.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412480" y="4023360"/>
            <a:ext cx="31089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1" i="0">
                <a:solidFill>
                  <a:srgbClr val="BF9000"/>
                </a:solidFill>
                <a:latin typeface="Consolas"/>
              </a:rPr>
              <a:t>Default offsets: 2 4 5 7 9 11 12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412480" y="4480560"/>
            <a:ext cx="3108960" cy="1371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 i="0">
                <a:solidFill>
                  <a:srgbClr val="4D3320"/>
                </a:solidFill>
                <a:latin typeface="Calibri"/>
              </a:rPr>
              <a:t>Western diatonic; traditional Chinese tuning reachable by editing semitone column.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57200" y="6126480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 i="1">
                <a:solidFill>
                  <a:srgbClr val="6B5A45"/>
                </a:solidFill>
                <a:latin typeface="Calibri"/>
              </a:rPr>
              <a:t>All three live in Master_Inputs as named global formulas — change c_speed once, all 5 family rows update.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1430000" y="6537960"/>
            <a:ext cx="6400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900" b="0" i="0">
                <a:solidFill>
                  <a:srgbClr val="6B5A45"/>
                </a:solidFill>
                <a:latin typeface="Calibri"/>
              </a:rPr>
              <a:t>3 / 12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57200" y="653796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 i="1">
                <a:solidFill>
                  <a:srgbClr val="6B5A45"/>
                </a:solidFill>
                <a:latin typeface="Calibri"/>
              </a:rPr>
              <a:t>Hulusi (葫芦丝) family · v4.1 build packet · 2026-05-05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0E5C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65760"/>
            <a:ext cx="1097280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600" b="1" i="0">
                <a:solidFill>
                  <a:srgbClr val="5A3818"/>
                </a:solidFill>
                <a:latin typeface="Georgia"/>
              </a:rPr>
              <a:t>File map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960120"/>
            <a:ext cx="109728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 i="1">
                <a:solidFill>
                  <a:srgbClr val="6B5A45"/>
                </a:solidFill>
                <a:latin typeface="Calibri"/>
              </a:rPr>
              <a:t>v4.1 Mode A (single-instrument repo at root) — 24 deliverable files plus images.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57200" y="1508760"/>
            <a:ext cx="5577840" cy="2331720"/>
          </a:xfrm>
          <a:prstGeom prst="roundRect">
            <a:avLst/>
          </a:prstGeom>
          <a:solidFill>
            <a:srgbClr val="FAFA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85800" y="1581912"/>
            <a:ext cx="557784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1" i="0">
                <a:solidFill>
                  <a:srgbClr val="5A3818"/>
                </a:solidFill>
                <a:latin typeface="Georgia"/>
              </a:rPr>
              <a:t>Top-level docs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1920240"/>
            <a:ext cx="2468880" cy="2743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000" b="1" i="0">
                <a:solidFill>
                  <a:srgbClr val="4D3320"/>
                </a:solidFill>
                <a:latin typeface="Consolas"/>
              </a:rPr>
              <a:t>README.md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200400" y="1920240"/>
            <a:ext cx="2651760" cy="2743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000" b="0" i="0">
                <a:solidFill>
                  <a:srgbClr val="6B5A45"/>
                </a:solidFill>
                <a:latin typeface="Calibri"/>
              </a:rPr>
              <a:t>v4 hero + status table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2212848"/>
            <a:ext cx="2468880" cy="2743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000" b="1" i="0">
                <a:solidFill>
                  <a:srgbClr val="4D3320"/>
                </a:solidFill>
                <a:latin typeface="Consolas"/>
              </a:rPr>
              <a:t>design.md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200400" y="2212848"/>
            <a:ext cx="2651760" cy="2743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000" b="0" i="0">
                <a:solidFill>
                  <a:srgbClr val="6B5A45"/>
                </a:solidFill>
                <a:latin typeface="Calibri"/>
              </a:rPr>
              <a:t>physics + lineage + ladder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1520" y="2505456"/>
            <a:ext cx="2468880" cy="2743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000" b="1" i="0">
                <a:solidFill>
                  <a:srgbClr val="4D3320"/>
                </a:solidFill>
                <a:latin typeface="Consolas"/>
              </a:rPr>
              <a:t>risks.md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00400" y="2505456"/>
            <a:ext cx="2651760" cy="2743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000" b="0" i="0">
                <a:solidFill>
                  <a:srgbClr val="6B5A45"/>
                </a:solidFill>
                <a:latin typeface="Calibri"/>
              </a:rPr>
              <a:t>red-team, 5 categories × tests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31520" y="2798064"/>
            <a:ext cx="2468880" cy="2743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000" b="1" i="0">
                <a:solidFill>
                  <a:srgbClr val="4D3320"/>
                </a:solidFill>
                <a:latin typeface="Consolas"/>
              </a:rPr>
              <a:t>LICENSE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200400" y="2798064"/>
            <a:ext cx="2651760" cy="2743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000" b="0" i="0">
                <a:solidFill>
                  <a:srgbClr val="6B5A45"/>
                </a:solidFill>
                <a:latin typeface="Calibri"/>
              </a:rPr>
              <a:t>MIT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31520" y="3090672"/>
            <a:ext cx="2468880" cy="2743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000" b="1" i="0">
                <a:solidFill>
                  <a:srgbClr val="4D3320"/>
                </a:solidFill>
                <a:latin typeface="Consolas"/>
              </a:rPr>
              <a:t>v4-audit.md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200400" y="3090672"/>
            <a:ext cx="2651760" cy="2743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000" b="0" i="0">
                <a:solidFill>
                  <a:srgbClr val="6B5A45"/>
                </a:solidFill>
                <a:latin typeface="Calibri"/>
              </a:rPr>
              <a:t>audit trail vs v4 spec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6126480" y="1508760"/>
            <a:ext cx="5577840" cy="2331720"/>
          </a:xfrm>
          <a:prstGeom prst="roundRect">
            <a:avLst/>
          </a:prstGeom>
          <a:solidFill>
            <a:srgbClr val="FAFA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355080" y="1581912"/>
            <a:ext cx="557784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1" i="0">
                <a:solidFill>
                  <a:srgbClr val="5A3818"/>
                </a:solidFill>
                <a:latin typeface="Georgia"/>
              </a:rPr>
              <a:t>Parametric design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00800" y="1920240"/>
            <a:ext cx="2468880" cy="2743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000" b="1" i="0">
                <a:solidFill>
                  <a:srgbClr val="4D3320"/>
                </a:solidFill>
                <a:latin typeface="Consolas"/>
              </a:rPr>
              <a:t>hulusi-design-table.xlsx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869680" y="1920240"/>
            <a:ext cx="2651760" cy="2743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000" b="0" i="0">
                <a:solidFill>
                  <a:srgbClr val="6B5A45"/>
                </a:solidFill>
                <a:latin typeface="Calibri"/>
              </a:rPr>
              <a:t>Master_Inputs + 6 sheets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00800" y="2212848"/>
            <a:ext cx="2468880" cy="2743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000" b="1" i="0">
                <a:solidFill>
                  <a:srgbClr val="4D3320"/>
                </a:solidFill>
                <a:latin typeface="Consolas"/>
              </a:rPr>
              <a:t>family-spec.csv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69680" y="2212848"/>
            <a:ext cx="2651760" cy="2743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000" b="0" i="0">
                <a:solidFill>
                  <a:srgbClr val="6B5A45"/>
                </a:solidFill>
                <a:latin typeface="Calibri"/>
              </a:rPr>
              <a:t>5 keys, one row each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00800" y="2505456"/>
            <a:ext cx="2468880" cy="2743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000" b="1" i="0">
                <a:solidFill>
                  <a:srgbClr val="4D3320"/>
                </a:solidFill>
                <a:latin typeface="Consolas"/>
              </a:rPr>
              <a:t>cad/hulusi_master.scad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869680" y="2505456"/>
            <a:ext cx="2651760" cy="2743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000" b="0" i="0">
                <a:solidFill>
                  <a:srgbClr val="6B5A45"/>
                </a:solidFill>
                <a:latin typeface="Calibri"/>
              </a:rPr>
              <a:t>OpenSCAD parametric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400800" y="2798064"/>
            <a:ext cx="2468880" cy="2743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000" b="1" i="0">
                <a:solidFill>
                  <a:srgbClr val="4D3320"/>
                </a:solidFill>
                <a:latin typeface="Consolas"/>
              </a:rPr>
              <a:t>cad/hulusi-design-table.txt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869680" y="2798064"/>
            <a:ext cx="2651760" cy="2743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000" b="0" i="0">
                <a:solidFill>
                  <a:srgbClr val="6B5A45"/>
                </a:solidFill>
                <a:latin typeface="Calibri"/>
              </a:rPr>
              <a:t>SW global-var parity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400800" y="3090672"/>
            <a:ext cx="2468880" cy="2743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000" b="1" i="0">
                <a:solidFill>
                  <a:srgbClr val="4D3320"/>
                </a:solidFill>
                <a:latin typeface="Consolas"/>
              </a:rPr>
              <a:t>wolfram-starter.wl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869680" y="3090672"/>
            <a:ext cx="2651760" cy="2743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000" b="0" i="0">
                <a:solidFill>
                  <a:srgbClr val="6B5A45"/>
                </a:solidFill>
                <a:latin typeface="Calibri"/>
              </a:rPr>
              <a:t>physics sanity-check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457200" y="3977639"/>
            <a:ext cx="5577840" cy="2331720"/>
          </a:xfrm>
          <a:prstGeom prst="roundRect">
            <a:avLst/>
          </a:prstGeom>
          <a:solidFill>
            <a:srgbClr val="FAFA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685800" y="4050791"/>
            <a:ext cx="557784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1" i="0">
                <a:solidFill>
                  <a:srgbClr val="5A3818"/>
                </a:solidFill>
                <a:latin typeface="Georgia"/>
              </a:rPr>
              <a:t>Build packet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731520" y="4389119"/>
            <a:ext cx="2468880" cy="2743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000" b="1" i="0">
                <a:solidFill>
                  <a:srgbClr val="4D3320"/>
                </a:solidFill>
                <a:latin typeface="Consolas"/>
              </a:rPr>
              <a:t>bom.csv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200400" y="4389119"/>
            <a:ext cx="2651760" cy="2743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000" b="0" i="0">
                <a:solidFill>
                  <a:srgbClr val="6B5A45"/>
                </a:solidFill>
                <a:latin typeface="Calibri"/>
              </a:rPr>
              <a:t>15 line items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731520" y="4681727"/>
            <a:ext cx="2468880" cy="2743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000" b="1" i="0">
                <a:solidFill>
                  <a:srgbClr val="4D3320"/>
                </a:solidFill>
                <a:latin typeface="Consolas"/>
              </a:rPr>
              <a:t>sourcing.csv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200400" y="4681727"/>
            <a:ext cx="2651760" cy="2743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000" b="0" i="0">
                <a:solidFill>
                  <a:srgbClr val="6B5A45"/>
                </a:solidFill>
                <a:latin typeface="Calibri"/>
              </a:rPr>
              <a:t>supplier candidates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731520" y="4974335"/>
            <a:ext cx="2468880" cy="2743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000" b="1" i="0">
                <a:solidFill>
                  <a:srgbClr val="4D3320"/>
                </a:solidFill>
                <a:latin typeface="Consolas"/>
              </a:rPr>
              <a:t>cut-list.csv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3200400" y="4974335"/>
            <a:ext cx="2651760" cy="2743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000" b="0" i="0">
                <a:solidFill>
                  <a:srgbClr val="6B5A45"/>
                </a:solidFill>
                <a:latin typeface="Calibri"/>
              </a:rPr>
              <a:t>12 cuts + family scaling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31520" y="5266943"/>
            <a:ext cx="2468880" cy="2743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000" b="1" i="0">
                <a:solidFill>
                  <a:srgbClr val="4D3320"/>
                </a:solidFill>
                <a:latin typeface="Consolas"/>
              </a:rPr>
              <a:t>validation.csv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3200400" y="5266943"/>
            <a:ext cx="2651760" cy="2743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000" b="0" i="0">
                <a:solidFill>
                  <a:srgbClr val="6B5A45"/>
                </a:solidFill>
                <a:latin typeface="Calibri"/>
              </a:rPr>
              <a:t>target/measured/cents-error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731520" y="5559551"/>
            <a:ext cx="2468880" cy="2743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000" b="1" i="0">
                <a:solidFill>
                  <a:srgbClr val="4D3320"/>
                </a:solidFill>
                <a:latin typeface="Consolas"/>
              </a:rPr>
              <a:t>assembly-manual.md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3200400" y="5559551"/>
            <a:ext cx="2651760" cy="2743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000" b="0" i="0">
                <a:solidFill>
                  <a:srgbClr val="6B5A45"/>
                </a:solidFill>
                <a:latin typeface="Calibri"/>
              </a:rPr>
              <a:t>14-step shop sequence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731520" y="5852159"/>
            <a:ext cx="2468880" cy="2743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000" b="1" i="0">
                <a:solidFill>
                  <a:srgbClr val="4D3320"/>
                </a:solidFill>
                <a:latin typeface="Consolas"/>
              </a:rPr>
              <a:t>supplier-rfq.md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3200400" y="5852159"/>
            <a:ext cx="2651760" cy="2743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000" b="0" i="0">
                <a:solidFill>
                  <a:srgbClr val="6B5A45"/>
                </a:solidFill>
                <a:latin typeface="Calibri"/>
              </a:rPr>
              <a:t>copy-paste RFQ</a:t>
            </a:r>
          </a:p>
        </p:txBody>
      </p:sp>
      <p:sp>
        <p:nvSpPr>
          <p:cNvPr id="43" name="Rounded Rectangle 42"/>
          <p:cNvSpPr/>
          <p:nvPr/>
        </p:nvSpPr>
        <p:spPr>
          <a:xfrm>
            <a:off x="6126480" y="3977639"/>
            <a:ext cx="5577840" cy="2331720"/>
          </a:xfrm>
          <a:prstGeom prst="roundRect">
            <a:avLst/>
          </a:prstGeom>
          <a:solidFill>
            <a:srgbClr val="FAFA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6355080" y="4050791"/>
            <a:ext cx="557784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1" i="0">
                <a:solidFill>
                  <a:srgbClr val="5A3818"/>
                </a:solidFill>
                <a:latin typeface="Georgia"/>
              </a:rPr>
              <a:t>Visual + recruiter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6400800" y="4389119"/>
            <a:ext cx="2468880" cy="2743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000" b="1" i="0">
                <a:solidFill>
                  <a:srgbClr val="4D3320"/>
                </a:solidFill>
                <a:latin typeface="Consolas"/>
              </a:rPr>
              <a:t>drawings/hulusi-{Bb..G}.svg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8869680" y="4389119"/>
            <a:ext cx="2651760" cy="2743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000" b="0" i="0">
                <a:solidFill>
                  <a:srgbClr val="6B5A45"/>
                </a:solidFill>
                <a:latin typeface="Calibri"/>
              </a:rPr>
              <a:t>5 per-key dimensioned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6400800" y="4681727"/>
            <a:ext cx="2468880" cy="2743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000" b="1" i="0">
                <a:solidFill>
                  <a:srgbClr val="4D3320"/>
                </a:solidFill>
                <a:latin typeface="Consolas"/>
              </a:rPr>
              <a:t>drawings/hulusi-section.svg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8869680" y="4681727"/>
            <a:ext cx="2651760" cy="2743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000" b="0" i="0">
                <a:solidFill>
                  <a:srgbClr val="6B5A45"/>
                </a:solidFill>
                <a:latin typeface="Calibri"/>
              </a:rPr>
              <a:t>centerline section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6400800" y="4974335"/>
            <a:ext cx="2468880" cy="2743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000" b="1" i="0">
                <a:solidFill>
                  <a:srgbClr val="4D3320"/>
                </a:solidFill>
                <a:latin typeface="Consolas"/>
              </a:rPr>
              <a:t>drawings/reed-detail.svg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8869680" y="4974335"/>
            <a:ext cx="2651760" cy="2743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000" b="0" i="0">
                <a:solidFill>
                  <a:srgbClr val="6B5A45"/>
                </a:solidFill>
                <a:latin typeface="Calibri"/>
              </a:rPr>
              <a:t>reed slot 4×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6400800" y="5266943"/>
            <a:ext cx="2468880" cy="2743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000" b="1" i="0">
                <a:solidFill>
                  <a:srgbClr val="4D3320"/>
                </a:solidFill>
                <a:latin typeface="Consolas"/>
              </a:rPr>
              <a:t>photo-shotlist.md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8869680" y="5266943"/>
            <a:ext cx="2651760" cy="2743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000" b="0" i="0">
                <a:solidFill>
                  <a:srgbClr val="6B5A45"/>
                </a:solidFill>
                <a:latin typeface="Calibri"/>
              </a:rPr>
              <a:t>14 build-log shots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6400800" y="5559551"/>
            <a:ext cx="2468880" cy="2743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000" b="1" i="0">
                <a:solidFill>
                  <a:srgbClr val="4D3320"/>
                </a:solidFill>
                <a:latin typeface="Consolas"/>
              </a:rPr>
              <a:t>site/index.html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8869680" y="5559551"/>
            <a:ext cx="2651760" cy="2743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000" b="0" i="0">
                <a:solidFill>
                  <a:srgbClr val="6B5A45"/>
                </a:solidFill>
                <a:latin typeface="Calibri"/>
              </a:rPr>
              <a:t>build-log static site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6400800" y="5852159"/>
            <a:ext cx="2468880" cy="2743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000" b="1" i="0">
                <a:solidFill>
                  <a:srgbClr val="4D3320"/>
                </a:solidFill>
                <a:latin typeface="Consolas"/>
              </a:rPr>
              <a:t>capstone-deck.pptx + print-packet.pdf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8869680" y="5852159"/>
            <a:ext cx="2651760" cy="2743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000" b="0" i="0">
                <a:solidFill>
                  <a:srgbClr val="6B5A45"/>
                </a:solidFill>
                <a:latin typeface="Calibri"/>
              </a:rPr>
              <a:t>this deck + shop PDF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11430000" y="6537960"/>
            <a:ext cx="6400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900" b="0" i="0">
                <a:solidFill>
                  <a:srgbClr val="6B5A45"/>
                </a:solidFill>
                <a:latin typeface="Calibri"/>
              </a:rPr>
              <a:t>4 / 12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457200" y="653796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 i="1">
                <a:solidFill>
                  <a:srgbClr val="6B5A45"/>
                </a:solidFill>
                <a:latin typeface="Calibri"/>
              </a:rPr>
              <a:t>Hulusi (葫芦丝) family · v4.1 build packet · 2026-05-05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0E5C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65760"/>
            <a:ext cx="1097280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200" b="1" i="0">
                <a:solidFill>
                  <a:srgbClr val="5A3818"/>
                </a:solidFill>
                <a:latin typeface="Georgia"/>
              </a:rPr>
              <a:t>Master_Inputs — single source of truth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960120"/>
            <a:ext cx="109728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 i="1">
                <a:solidFill>
                  <a:srgbClr val="6B5A45"/>
                </a:solidFill>
                <a:latin typeface="Calibri"/>
              </a:rPr>
              <a:t>33 named globals · blue inputs · every other cell is a formula · names match SolidWorks 1:1.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57200" y="1554480"/>
            <a:ext cx="6400800" cy="4846320"/>
          </a:xfrm>
          <a:prstGeom prst="roundRect">
            <a:avLst/>
          </a:prstGeom>
          <a:solidFill>
            <a:srgbClr val="FAFAFA"/>
          </a:solidFill>
          <a:ln>
            <a:solidFill>
              <a:srgbClr val="6B5A4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457200" y="1554480"/>
            <a:ext cx="6400800" cy="365760"/>
          </a:xfrm>
          <a:prstGeom prst="rect">
            <a:avLst/>
          </a:prstGeom>
          <a:solidFill>
            <a:srgbClr val="5A381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40080" y="1600200"/>
            <a:ext cx="640080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400" b="1" i="0">
                <a:solidFill>
                  <a:srgbClr val="F0E5CD"/>
                </a:solidFill>
                <a:latin typeface="Georgia"/>
              </a:rPr>
              <a:t>Master_Inputs</a:t>
            </a:r>
          </a:p>
        </p:txBody>
      </p:sp>
      <p:sp>
        <p:nvSpPr>
          <p:cNvPr id="8" name="Rectangle 7"/>
          <p:cNvSpPr/>
          <p:nvPr/>
        </p:nvSpPr>
        <p:spPr>
          <a:xfrm>
            <a:off x="548640" y="2011680"/>
            <a:ext cx="6217920" cy="274320"/>
          </a:xfrm>
          <a:prstGeom prst="rect">
            <a:avLst/>
          </a:prstGeom>
          <a:solidFill>
            <a:srgbClr val="8B5A2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85800" y="2029968"/>
            <a:ext cx="6400800" cy="2743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000" b="1" i="0">
                <a:solidFill>
                  <a:srgbClr val="FFFFFF"/>
                </a:solidFill>
                <a:latin typeface="Calibri"/>
              </a:rPr>
              <a:t>  ACOUSTIC CONSTANTS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85800" y="2322576"/>
            <a:ext cx="2926080" cy="25603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000" b="0" i="0">
                <a:solidFill>
                  <a:srgbClr val="4D3320"/>
                </a:solidFill>
                <a:latin typeface="Calibri"/>
              </a:rPr>
              <a:t>Speed of sound (in/s, 68°F)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657600" y="2322576"/>
            <a:ext cx="914400" cy="237744"/>
          </a:xfrm>
          <a:prstGeom prst="rect">
            <a:avLst/>
          </a:prstGeom>
          <a:solidFill>
            <a:srgbClr val="D6E4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657600" y="2322576"/>
            <a:ext cx="914400" cy="237744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000" b="1" i="0">
                <a:solidFill>
                  <a:srgbClr val="0000FF"/>
                </a:solidFill>
                <a:latin typeface="Calibri"/>
              </a:rPr>
              <a:t>13552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754880" y="2322576"/>
            <a:ext cx="2011680" cy="25603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000" b="0" i="0">
                <a:solidFill>
                  <a:srgbClr val="6B5A45"/>
                </a:solidFill>
                <a:latin typeface="Consolas"/>
              </a:rPr>
              <a:t>c_speed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48640" y="2624328"/>
            <a:ext cx="6217920" cy="274320"/>
          </a:xfrm>
          <a:prstGeom prst="rect">
            <a:avLst/>
          </a:prstGeom>
          <a:solidFill>
            <a:srgbClr val="4D332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85800" y="2642616"/>
            <a:ext cx="6400800" cy="2743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000" b="1" i="0">
                <a:solidFill>
                  <a:srgbClr val="FFFFFF"/>
                </a:solidFill>
                <a:latin typeface="Calibri"/>
              </a:rPr>
              <a:t>  KEY (selectable)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85800" y="2935224"/>
            <a:ext cx="2926080" cy="25603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000" b="0" i="0">
                <a:solidFill>
                  <a:srgbClr val="4D3320"/>
                </a:solidFill>
                <a:latin typeface="Calibri"/>
              </a:rPr>
              <a:t>Selected key MIDI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657600" y="2935224"/>
            <a:ext cx="914400" cy="237744"/>
          </a:xfrm>
          <a:prstGeom prst="rect">
            <a:avLst/>
          </a:prstGeom>
          <a:solidFill>
            <a:srgbClr val="D6E4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3657600" y="2935224"/>
            <a:ext cx="914400" cy="237744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000" b="1" i="0">
                <a:solidFill>
                  <a:srgbClr val="0000FF"/>
                </a:solidFill>
                <a:latin typeface="Calibri"/>
              </a:rPr>
              <a:t>65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754880" y="2935224"/>
            <a:ext cx="2011680" cy="25603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000" b="0" i="0">
                <a:solidFill>
                  <a:srgbClr val="6B5A45"/>
                </a:solidFill>
                <a:latin typeface="Consolas"/>
              </a:rPr>
              <a:t>key_midi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85800" y="3209544"/>
            <a:ext cx="2926080" cy="25603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000" b="0" i="0">
                <a:solidFill>
                  <a:srgbClr val="4D3320"/>
                </a:solidFill>
                <a:latin typeface="Calibri"/>
              </a:rPr>
              <a:t>Tonic frequency (derived)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657600" y="3209544"/>
            <a:ext cx="914400" cy="237744"/>
          </a:xfrm>
          <a:prstGeom prst="rect">
            <a:avLst/>
          </a:prstGeom>
          <a:solidFill>
            <a:srgbClr val="D6E4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3657600" y="3209544"/>
            <a:ext cx="914400" cy="237744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000" b="1" i="0">
                <a:solidFill>
                  <a:srgbClr val="0000FF"/>
                </a:solidFill>
                <a:latin typeface="Calibri"/>
              </a:rPr>
              <a:t>349.23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754880" y="3209544"/>
            <a:ext cx="2011680" cy="25603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000" b="0" i="0">
                <a:solidFill>
                  <a:srgbClr val="6B5A45"/>
                </a:solidFill>
                <a:latin typeface="Consolas"/>
              </a:rPr>
              <a:t>f_tonic</a:t>
            </a:r>
          </a:p>
        </p:txBody>
      </p:sp>
      <p:sp>
        <p:nvSpPr>
          <p:cNvPr id="24" name="Rectangle 23"/>
          <p:cNvSpPr/>
          <p:nvPr/>
        </p:nvSpPr>
        <p:spPr>
          <a:xfrm>
            <a:off x="548640" y="3511296"/>
            <a:ext cx="6217920" cy="274320"/>
          </a:xfrm>
          <a:prstGeom prst="rect">
            <a:avLst/>
          </a:prstGeom>
          <a:solidFill>
            <a:srgbClr val="8B5A2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85800" y="3529584"/>
            <a:ext cx="6400800" cy="2743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000" b="1" i="0">
                <a:solidFill>
                  <a:srgbClr val="FFFFFF"/>
                </a:solidFill>
                <a:latin typeface="Calibri"/>
              </a:rPr>
              <a:t>  MELODY PIPE (7 holes)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85800" y="3822192"/>
            <a:ext cx="2926080" cy="25603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000" b="0" i="0">
                <a:solidFill>
                  <a:srgbClr val="4D3320"/>
                </a:solidFill>
                <a:latin typeface="Calibri"/>
              </a:rPr>
              <a:t>Bore ID (in)</a:t>
            </a:r>
          </a:p>
        </p:txBody>
      </p:sp>
      <p:sp>
        <p:nvSpPr>
          <p:cNvPr id="27" name="Rectangle 26"/>
          <p:cNvSpPr/>
          <p:nvPr/>
        </p:nvSpPr>
        <p:spPr>
          <a:xfrm>
            <a:off x="3657600" y="3822192"/>
            <a:ext cx="914400" cy="237744"/>
          </a:xfrm>
          <a:prstGeom prst="rect">
            <a:avLst/>
          </a:prstGeom>
          <a:solidFill>
            <a:srgbClr val="D6E4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3657600" y="3822192"/>
            <a:ext cx="914400" cy="237744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000" b="1" i="0">
                <a:solidFill>
                  <a:srgbClr val="0000FF"/>
                </a:solidFill>
                <a:latin typeface="Calibri"/>
              </a:rPr>
              <a:t>0.500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754880" y="3822192"/>
            <a:ext cx="2011680" cy="25603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000" b="0" i="0">
                <a:solidFill>
                  <a:srgbClr val="6B5A45"/>
                </a:solidFill>
                <a:latin typeface="Consolas"/>
              </a:rPr>
              <a:t>mel_bore_ID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85800" y="4096512"/>
            <a:ext cx="2926080" cy="25603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000" b="0" i="0">
                <a:solidFill>
                  <a:srgbClr val="4D3320"/>
                </a:solidFill>
                <a:latin typeface="Calibri"/>
              </a:rPr>
              <a:t>Hole diameter (in)</a:t>
            </a:r>
          </a:p>
        </p:txBody>
      </p:sp>
      <p:sp>
        <p:nvSpPr>
          <p:cNvPr id="31" name="Rectangle 30"/>
          <p:cNvSpPr/>
          <p:nvPr/>
        </p:nvSpPr>
        <p:spPr>
          <a:xfrm>
            <a:off x="3657600" y="4096512"/>
            <a:ext cx="914400" cy="237744"/>
          </a:xfrm>
          <a:prstGeom prst="rect">
            <a:avLst/>
          </a:prstGeom>
          <a:solidFill>
            <a:srgbClr val="D6E4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3657600" y="4096512"/>
            <a:ext cx="914400" cy="237744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000" b="1" i="0">
                <a:solidFill>
                  <a:srgbClr val="0000FF"/>
                </a:solidFill>
                <a:latin typeface="Calibri"/>
              </a:rPr>
              <a:t>0.275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754880" y="4096512"/>
            <a:ext cx="2011680" cy="25603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000" b="0" i="0">
                <a:solidFill>
                  <a:srgbClr val="6B5A45"/>
                </a:solidFill>
                <a:latin typeface="Consolas"/>
              </a:rPr>
              <a:t>mel_hole_dia</a:t>
            </a:r>
          </a:p>
        </p:txBody>
      </p:sp>
      <p:sp>
        <p:nvSpPr>
          <p:cNvPr id="34" name="Rectangle 33"/>
          <p:cNvSpPr/>
          <p:nvPr/>
        </p:nvSpPr>
        <p:spPr>
          <a:xfrm>
            <a:off x="548640" y="4398264"/>
            <a:ext cx="6217920" cy="274320"/>
          </a:xfrm>
          <a:prstGeom prst="rect">
            <a:avLst/>
          </a:prstGeom>
          <a:solidFill>
            <a:srgbClr val="4D332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685800" y="4416552"/>
            <a:ext cx="6400800" cy="2743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000" b="1" i="0">
                <a:solidFill>
                  <a:srgbClr val="FFFFFF"/>
                </a:solidFill>
                <a:latin typeface="Calibri"/>
              </a:rPr>
              <a:t>  REED (brass C26000)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85800" y="4709160"/>
            <a:ext cx="2926080" cy="25603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000" b="0" i="0">
                <a:solidFill>
                  <a:srgbClr val="4D3320"/>
                </a:solidFill>
                <a:latin typeface="Calibri"/>
              </a:rPr>
              <a:t>Shim thickness (in)</a:t>
            </a:r>
          </a:p>
        </p:txBody>
      </p:sp>
      <p:sp>
        <p:nvSpPr>
          <p:cNvPr id="37" name="Rectangle 36"/>
          <p:cNvSpPr/>
          <p:nvPr/>
        </p:nvSpPr>
        <p:spPr>
          <a:xfrm>
            <a:off x="3657600" y="4709160"/>
            <a:ext cx="914400" cy="237744"/>
          </a:xfrm>
          <a:prstGeom prst="rect">
            <a:avLst/>
          </a:prstGeom>
          <a:solidFill>
            <a:srgbClr val="D6E4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3657600" y="4709160"/>
            <a:ext cx="914400" cy="237744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000" b="1" i="0">
                <a:solidFill>
                  <a:srgbClr val="0000FF"/>
                </a:solidFill>
                <a:latin typeface="Calibri"/>
              </a:rPr>
              <a:t>0.008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754880" y="4709160"/>
            <a:ext cx="2011680" cy="25603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000" b="0" i="0">
                <a:solidFill>
                  <a:srgbClr val="6B5A45"/>
                </a:solidFill>
                <a:latin typeface="Consolas"/>
              </a:rPr>
              <a:t>reed_thickness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685800" y="4983480"/>
            <a:ext cx="2926080" cy="25603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000" b="0" i="0">
                <a:solidFill>
                  <a:srgbClr val="4D3320"/>
                </a:solidFill>
                <a:latin typeface="Calibri"/>
              </a:rPr>
              <a:t>K constant (imperial)</a:t>
            </a:r>
          </a:p>
        </p:txBody>
      </p:sp>
      <p:sp>
        <p:nvSpPr>
          <p:cNvPr id="41" name="Rectangle 40"/>
          <p:cNvSpPr/>
          <p:nvPr/>
        </p:nvSpPr>
        <p:spPr>
          <a:xfrm>
            <a:off x="3657600" y="4983480"/>
            <a:ext cx="914400" cy="237744"/>
          </a:xfrm>
          <a:prstGeom prst="rect">
            <a:avLst/>
          </a:prstGeom>
          <a:solidFill>
            <a:srgbClr val="D6E4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3657600" y="4983480"/>
            <a:ext cx="914400" cy="237744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000" b="1" i="0">
                <a:solidFill>
                  <a:srgbClr val="0000FF"/>
                </a:solidFill>
                <a:latin typeface="Calibri"/>
              </a:rPr>
              <a:t>27300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4754880" y="4983480"/>
            <a:ext cx="2011680" cy="25603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000" b="0" i="0">
                <a:solidFill>
                  <a:srgbClr val="6B5A45"/>
                </a:solidFill>
                <a:latin typeface="Consolas"/>
              </a:rPr>
              <a:t>reed_K_imperial</a:t>
            </a:r>
          </a:p>
        </p:txBody>
      </p:sp>
      <p:sp>
        <p:nvSpPr>
          <p:cNvPr id="44" name="Rectangle 43"/>
          <p:cNvSpPr/>
          <p:nvPr/>
        </p:nvSpPr>
        <p:spPr>
          <a:xfrm>
            <a:off x="548640" y="5285232"/>
            <a:ext cx="6217920" cy="274320"/>
          </a:xfrm>
          <a:prstGeom prst="rect">
            <a:avLst/>
          </a:prstGeom>
          <a:solidFill>
            <a:srgbClr val="C6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685800" y="5303520"/>
            <a:ext cx="6400800" cy="2743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000" b="1" i="0">
                <a:solidFill>
                  <a:srgbClr val="FFFFFF"/>
                </a:solidFill>
                <a:latin typeface="Calibri"/>
              </a:rPr>
              <a:t>  EMPIRICAL CORRECTIONS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85800" y="5596128"/>
            <a:ext cx="2926080" cy="25603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000" b="0" i="0">
                <a:solidFill>
                  <a:srgbClr val="4D3320"/>
                </a:solidFill>
                <a:latin typeface="Calibri"/>
              </a:rPr>
              <a:t>Reed pull-down (¢)</a:t>
            </a:r>
          </a:p>
        </p:txBody>
      </p:sp>
      <p:sp>
        <p:nvSpPr>
          <p:cNvPr id="47" name="Rectangle 46"/>
          <p:cNvSpPr/>
          <p:nvPr/>
        </p:nvSpPr>
        <p:spPr>
          <a:xfrm>
            <a:off x="3657600" y="5596128"/>
            <a:ext cx="914400" cy="237744"/>
          </a:xfrm>
          <a:prstGeom prst="rect">
            <a:avLst/>
          </a:prstGeom>
          <a:solidFill>
            <a:srgbClr val="D6E4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TextBox 47"/>
          <p:cNvSpPr txBox="1"/>
          <p:nvPr/>
        </p:nvSpPr>
        <p:spPr>
          <a:xfrm>
            <a:off x="3657600" y="5596128"/>
            <a:ext cx="914400" cy="237744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000" b="1" i="0">
                <a:solidFill>
                  <a:srgbClr val="0000FF"/>
                </a:solidFill>
                <a:latin typeface="Calibri"/>
              </a:rPr>
              <a:t>−30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4754880" y="5596128"/>
            <a:ext cx="2011680" cy="25603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000" b="0" i="0">
                <a:solidFill>
                  <a:srgbClr val="6B5A45"/>
                </a:solidFill>
                <a:latin typeface="Consolas"/>
              </a:rPr>
              <a:t>pull_down_cents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685800" y="5870448"/>
            <a:ext cx="2926080" cy="25603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000" b="0" i="0">
                <a:solidFill>
                  <a:srgbClr val="4D3320"/>
                </a:solidFill>
                <a:latin typeface="Calibri"/>
              </a:rPr>
              <a:t>Pipe correction (%)</a:t>
            </a:r>
          </a:p>
        </p:txBody>
      </p:sp>
      <p:sp>
        <p:nvSpPr>
          <p:cNvPr id="51" name="Rectangle 50"/>
          <p:cNvSpPr/>
          <p:nvPr/>
        </p:nvSpPr>
        <p:spPr>
          <a:xfrm>
            <a:off x="3657600" y="5870448"/>
            <a:ext cx="914400" cy="237744"/>
          </a:xfrm>
          <a:prstGeom prst="rect">
            <a:avLst/>
          </a:prstGeom>
          <a:solidFill>
            <a:srgbClr val="D6E4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TextBox 51"/>
          <p:cNvSpPr txBox="1"/>
          <p:nvPr/>
        </p:nvSpPr>
        <p:spPr>
          <a:xfrm>
            <a:off x="3657600" y="5870448"/>
            <a:ext cx="914400" cy="237744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000" b="1" i="0">
                <a:solidFill>
                  <a:srgbClr val="0000FF"/>
                </a:solidFill>
                <a:latin typeface="Calibri"/>
              </a:rPr>
              <a:t>0.0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4754880" y="5870448"/>
            <a:ext cx="2011680" cy="25603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000" b="0" i="0">
                <a:solidFill>
                  <a:srgbClr val="6B5A45"/>
                </a:solidFill>
                <a:latin typeface="Consolas"/>
              </a:rPr>
              <a:t>correction_pct</a:t>
            </a:r>
          </a:p>
        </p:txBody>
      </p:sp>
      <p:sp>
        <p:nvSpPr>
          <p:cNvPr id="54" name="Rounded Rectangle 53"/>
          <p:cNvSpPr/>
          <p:nvPr/>
        </p:nvSpPr>
        <p:spPr>
          <a:xfrm>
            <a:off x="7315200" y="1554480"/>
            <a:ext cx="4389120" cy="1188720"/>
          </a:xfrm>
          <a:prstGeom prst="roundRect">
            <a:avLst/>
          </a:prstGeom>
          <a:solidFill>
            <a:srgbClr val="BF9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TextBox 54"/>
          <p:cNvSpPr txBox="1"/>
          <p:nvPr/>
        </p:nvSpPr>
        <p:spPr>
          <a:xfrm>
            <a:off x="7315200" y="1645920"/>
            <a:ext cx="4389120" cy="6400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4200" b="1" i="0">
                <a:solidFill>
                  <a:srgbClr val="FFFFFF"/>
                </a:solidFill>
                <a:latin typeface="Georgia"/>
              </a:rPr>
              <a:t>33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7315200" y="2267712"/>
            <a:ext cx="4389120" cy="2286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100" b="0" i="0">
                <a:solidFill>
                  <a:srgbClr val="FFFFFF"/>
                </a:solidFill>
                <a:latin typeface="Calibri"/>
              </a:rPr>
              <a:t>named global variables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7315200" y="2468880"/>
            <a:ext cx="4389120" cy="2286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100" b="0" i="0">
                <a:solidFill>
                  <a:srgbClr val="FFFFFF"/>
                </a:solidFill>
                <a:latin typeface="Calibri"/>
              </a:rPr>
              <a:t>shared with SolidWorks</a:t>
            </a:r>
          </a:p>
        </p:txBody>
      </p:sp>
      <p:sp>
        <p:nvSpPr>
          <p:cNvPr id="58" name="Rounded Rectangle 57"/>
          <p:cNvSpPr/>
          <p:nvPr/>
        </p:nvSpPr>
        <p:spPr>
          <a:xfrm>
            <a:off x="7315200" y="2880360"/>
            <a:ext cx="4389120" cy="1188720"/>
          </a:xfrm>
          <a:prstGeom prst="roundRect">
            <a:avLst/>
          </a:prstGeom>
          <a:solidFill>
            <a:srgbClr val="BF9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TextBox 58"/>
          <p:cNvSpPr txBox="1"/>
          <p:nvPr/>
        </p:nvSpPr>
        <p:spPr>
          <a:xfrm>
            <a:off x="7315200" y="2971800"/>
            <a:ext cx="4389120" cy="6400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4200" b="1" i="0">
                <a:solidFill>
                  <a:srgbClr val="FFFFFF"/>
                </a:solidFill>
                <a:latin typeface="Georgia"/>
              </a:rPr>
              <a:t>113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7315200" y="3593592"/>
            <a:ext cx="4389120" cy="2286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100" b="0" i="0">
                <a:solidFill>
                  <a:srgbClr val="FFFFFF"/>
                </a:solidFill>
                <a:latin typeface="Calibri"/>
              </a:rPr>
              <a:t>live formulas across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7315200" y="3794760"/>
            <a:ext cx="4389120" cy="2286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100" b="0" i="0">
                <a:solidFill>
                  <a:srgbClr val="FFFFFF"/>
                </a:solidFill>
                <a:latin typeface="Calibri"/>
              </a:rPr>
              <a:t>6 derived sheets</a:t>
            </a:r>
          </a:p>
        </p:txBody>
      </p:sp>
      <p:sp>
        <p:nvSpPr>
          <p:cNvPr id="62" name="Rounded Rectangle 61"/>
          <p:cNvSpPr/>
          <p:nvPr/>
        </p:nvSpPr>
        <p:spPr>
          <a:xfrm>
            <a:off x="7315200" y="4206240"/>
            <a:ext cx="4389120" cy="1188720"/>
          </a:xfrm>
          <a:prstGeom prst="roundRect">
            <a:avLst/>
          </a:prstGeom>
          <a:solidFill>
            <a:srgbClr val="BF9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" name="TextBox 62"/>
          <p:cNvSpPr txBox="1"/>
          <p:nvPr/>
        </p:nvSpPr>
        <p:spPr>
          <a:xfrm>
            <a:off x="7315200" y="4297680"/>
            <a:ext cx="4389120" cy="6400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4200" b="1" i="0">
                <a:solidFill>
                  <a:srgbClr val="FFFFFF"/>
                </a:solidFill>
                <a:latin typeface="Georgia"/>
              </a:rPr>
              <a:t>0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7315200" y="4919472"/>
            <a:ext cx="4389120" cy="2286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100" b="0" i="0">
                <a:solidFill>
                  <a:srgbClr val="FFFFFF"/>
                </a:solidFill>
                <a:latin typeface="Calibri"/>
              </a:rPr>
              <a:t>formula errors after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7315200" y="5120640"/>
            <a:ext cx="4389120" cy="2286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100" b="0" i="0">
                <a:solidFill>
                  <a:srgbClr val="FFFFFF"/>
                </a:solidFill>
                <a:latin typeface="Calibri"/>
              </a:rPr>
              <a:t>LibreOffice recalc</a:t>
            </a:r>
          </a:p>
        </p:txBody>
      </p:sp>
      <p:sp>
        <p:nvSpPr>
          <p:cNvPr id="66" name="Rounded Rectangle 65"/>
          <p:cNvSpPr/>
          <p:nvPr/>
        </p:nvSpPr>
        <p:spPr>
          <a:xfrm>
            <a:off x="7315200" y="5623560"/>
            <a:ext cx="4389120" cy="457200"/>
          </a:xfrm>
          <a:prstGeom prst="roundRect">
            <a:avLst/>
          </a:prstGeom>
          <a:solidFill>
            <a:srgbClr val="F0E5CD"/>
          </a:solidFill>
          <a:ln>
            <a:solidFill>
              <a:srgbClr val="BF9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" name="TextBox 66"/>
          <p:cNvSpPr txBox="1"/>
          <p:nvPr/>
        </p:nvSpPr>
        <p:spPr>
          <a:xfrm>
            <a:off x="7452360" y="5696712"/>
            <a:ext cx="411480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100" b="0" i="1">
                <a:solidFill>
                  <a:srgbClr val="4D3320"/>
                </a:solidFill>
                <a:latin typeface="Calibri"/>
              </a:rPr>
              <a:t>Sister: cad/hulusi-design-table.txt — SW parity reference.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11430000" y="6537960"/>
            <a:ext cx="6400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900" b="0" i="0">
                <a:solidFill>
                  <a:srgbClr val="6B5A45"/>
                </a:solidFill>
                <a:latin typeface="Calibri"/>
              </a:rPr>
              <a:t>5 / 12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457200" y="653796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 i="1">
                <a:solidFill>
                  <a:srgbClr val="6B5A45"/>
                </a:solidFill>
                <a:latin typeface="Calibri"/>
              </a:rPr>
              <a:t>Hulusi (葫芦丝) family · v4.1 build packet · 2026-05-05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0E5C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65760"/>
            <a:ext cx="1097280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200" b="1" i="0">
                <a:solidFill>
                  <a:srgbClr val="5A3818"/>
                </a:solidFill>
                <a:latin typeface="Georgia"/>
              </a:rPr>
              <a:t>Family — five keys, one workbook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960120"/>
            <a:ext cx="109728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 i="1">
                <a:solidFill>
                  <a:srgbClr val="6B5A45"/>
                </a:solidFill>
                <a:latin typeface="Calibri"/>
              </a:rPr>
              <a:t>Change key_midi once. Family sheet recomputes mel/dr1/dr2 lengths and reed-tongue lengths for all 5 keys.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1737360"/>
            <a:ext cx="11247120" cy="457200"/>
          </a:xfrm>
          <a:prstGeom prst="rect">
            <a:avLst/>
          </a:prstGeom>
          <a:solidFill>
            <a:srgbClr val="5A381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48640" y="1737360"/>
            <a:ext cx="128016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100" b="1" i="0">
                <a:solidFill>
                  <a:srgbClr val="F0E5CD"/>
                </a:solidFill>
                <a:latin typeface="Calibri"/>
              </a:rPr>
              <a:t>Model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828800" y="1737360"/>
            <a:ext cx="82296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100" b="1" i="0">
                <a:solidFill>
                  <a:srgbClr val="F0E5CD"/>
                </a:solidFill>
                <a:latin typeface="Calibri"/>
              </a:rPr>
              <a:t>Key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651760" y="1737360"/>
            <a:ext cx="146304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100" b="1" i="0">
                <a:solidFill>
                  <a:srgbClr val="F0E5CD"/>
                </a:solidFill>
                <a:latin typeface="Calibri"/>
              </a:rPr>
              <a:t>Tonic Hz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114800" y="1737360"/>
            <a:ext cx="146304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100" b="1" i="0">
                <a:solidFill>
                  <a:srgbClr val="F0E5CD"/>
                </a:solidFill>
                <a:latin typeface="Calibri"/>
              </a:rPr>
              <a:t>Mel L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577840" y="1737360"/>
            <a:ext cx="146304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100" b="1" i="0">
                <a:solidFill>
                  <a:srgbClr val="F0E5CD"/>
                </a:solidFill>
                <a:latin typeface="Calibri"/>
              </a:rPr>
              <a:t>Dr1 (5th) 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040880" y="1737360"/>
            <a:ext cx="146304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100" b="1" i="0">
                <a:solidFill>
                  <a:srgbClr val="F0E5CD"/>
                </a:solidFill>
                <a:latin typeface="Calibri"/>
              </a:rPr>
              <a:t>Dr2 (oct) L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503920" y="1737360"/>
            <a:ext cx="128016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100" b="1" i="0">
                <a:solidFill>
                  <a:srgbClr val="F0E5CD"/>
                </a:solidFill>
                <a:latin typeface="Calibri"/>
              </a:rPr>
              <a:t>Reed L mel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784080" y="1737360"/>
            <a:ext cx="201168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100" b="1" i="0">
                <a:solidFill>
                  <a:srgbClr val="F0E5CD"/>
                </a:solidFill>
                <a:latin typeface="Calibri"/>
              </a:rPr>
              <a:t>Use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57200" y="2194560"/>
            <a:ext cx="11247120" cy="457200"/>
          </a:xfrm>
          <a:prstGeom prst="rect">
            <a:avLst/>
          </a:prstGeom>
          <a:solidFill>
            <a:srgbClr val="FAFA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48640" y="2194560"/>
            <a:ext cx="128016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0" i="0">
                <a:solidFill>
                  <a:srgbClr val="4D3320"/>
                </a:solidFill>
                <a:latin typeface="Calibri"/>
              </a:rPr>
              <a:t>HUL-B♭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828800" y="2194560"/>
            <a:ext cx="82296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0" i="0">
                <a:solidFill>
                  <a:srgbClr val="4D3320"/>
                </a:solidFill>
                <a:latin typeface="Calibri"/>
              </a:rPr>
              <a:t>B♭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651760" y="2194560"/>
            <a:ext cx="146304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0" i="0">
                <a:solidFill>
                  <a:srgbClr val="4D3320"/>
                </a:solidFill>
                <a:latin typeface="Calibri"/>
              </a:rPr>
              <a:t>175 Hz (F3)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114800" y="2194560"/>
            <a:ext cx="146304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0" i="0">
                <a:solidFill>
                  <a:srgbClr val="4D3320"/>
                </a:solidFill>
                <a:latin typeface="Calibri"/>
              </a:rPr>
              <a:t>14.89 in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577840" y="2194560"/>
            <a:ext cx="146304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0" i="0">
                <a:solidFill>
                  <a:srgbClr val="4D3320"/>
                </a:solidFill>
                <a:latin typeface="Calibri"/>
              </a:rPr>
              <a:t>10.05 in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040880" y="2194560"/>
            <a:ext cx="146304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0" i="0">
                <a:solidFill>
                  <a:srgbClr val="4D3320"/>
                </a:solidFill>
                <a:latin typeface="Calibri"/>
              </a:rPr>
              <a:t>7.62 in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503920" y="2194560"/>
            <a:ext cx="128016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0" i="0">
                <a:solidFill>
                  <a:srgbClr val="4D3320"/>
                </a:solidFill>
                <a:latin typeface="Calibri"/>
              </a:rPr>
              <a:t>0.977 in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784080" y="2194560"/>
            <a:ext cx="201168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0" i="0">
                <a:solidFill>
                  <a:srgbClr val="4D3320"/>
                </a:solidFill>
                <a:latin typeface="Calibri"/>
              </a:rPr>
              <a:t>low / warm voice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57200" y="2651760"/>
            <a:ext cx="11247120" cy="457200"/>
          </a:xfrm>
          <a:prstGeom prst="rect">
            <a:avLst/>
          </a:prstGeom>
          <a:solidFill>
            <a:srgbClr val="F0E5C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548640" y="2651760"/>
            <a:ext cx="128016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0" i="0">
                <a:solidFill>
                  <a:srgbClr val="4D3320"/>
                </a:solidFill>
                <a:latin typeface="Calibri"/>
              </a:rPr>
              <a:t>HUL-C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828800" y="2651760"/>
            <a:ext cx="82296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0" i="0">
                <a:solidFill>
                  <a:srgbClr val="4D3320"/>
                </a:solidFill>
                <a:latin typeface="Calibri"/>
              </a:rPr>
              <a:t>C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651760" y="2651760"/>
            <a:ext cx="146304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0" i="0">
                <a:solidFill>
                  <a:srgbClr val="4D3320"/>
                </a:solidFill>
                <a:latin typeface="Calibri"/>
              </a:rPr>
              <a:t>196 Hz (G3)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114800" y="2651760"/>
            <a:ext cx="146304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0" i="0">
                <a:solidFill>
                  <a:srgbClr val="4D3320"/>
                </a:solidFill>
                <a:latin typeface="Calibri"/>
              </a:rPr>
              <a:t>13.30 in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577840" y="2651760"/>
            <a:ext cx="146304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0" i="0">
                <a:solidFill>
                  <a:srgbClr val="4D3320"/>
                </a:solidFill>
                <a:latin typeface="Calibri"/>
              </a:rPr>
              <a:t>8.99 in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040880" y="2651760"/>
            <a:ext cx="146304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0" i="0">
                <a:solidFill>
                  <a:srgbClr val="4D3320"/>
                </a:solidFill>
                <a:latin typeface="Calibri"/>
              </a:rPr>
              <a:t>6.82 in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8503920" y="2651760"/>
            <a:ext cx="128016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0" i="0">
                <a:solidFill>
                  <a:srgbClr val="4D3320"/>
                </a:solidFill>
                <a:latin typeface="Calibri"/>
              </a:rPr>
              <a:t>0.922 in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784080" y="2651760"/>
            <a:ext cx="201168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0" i="0">
                <a:solidFill>
                  <a:srgbClr val="4D3320"/>
                </a:solidFill>
                <a:latin typeface="Calibri"/>
              </a:rPr>
              <a:t>vocal / intermediate</a:t>
            </a:r>
          </a:p>
        </p:txBody>
      </p:sp>
      <p:sp>
        <p:nvSpPr>
          <p:cNvPr id="32" name="Rectangle 31"/>
          <p:cNvSpPr/>
          <p:nvPr/>
        </p:nvSpPr>
        <p:spPr>
          <a:xfrm>
            <a:off x="457200" y="3108960"/>
            <a:ext cx="11247120" cy="457200"/>
          </a:xfrm>
          <a:prstGeom prst="rect">
            <a:avLst/>
          </a:prstGeom>
          <a:solidFill>
            <a:srgbClr val="FAFA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548640" y="3108960"/>
            <a:ext cx="128016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0" i="0">
                <a:solidFill>
                  <a:srgbClr val="4D3320"/>
                </a:solidFill>
                <a:latin typeface="Calibri"/>
              </a:rPr>
              <a:t>HUL-D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828800" y="3108960"/>
            <a:ext cx="82296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0" i="0">
                <a:solidFill>
                  <a:srgbClr val="4D3320"/>
                </a:solidFill>
                <a:latin typeface="Calibri"/>
              </a:rPr>
              <a:t>D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2651760" y="3108960"/>
            <a:ext cx="146304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0" i="0">
                <a:solidFill>
                  <a:srgbClr val="4D3320"/>
                </a:solidFill>
                <a:latin typeface="Calibri"/>
              </a:rPr>
              <a:t>220 Hz (A3)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114800" y="3108960"/>
            <a:ext cx="146304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0" i="0">
                <a:solidFill>
                  <a:srgbClr val="4D3320"/>
                </a:solidFill>
                <a:latin typeface="Calibri"/>
              </a:rPr>
              <a:t>11.89 in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5577840" y="3108960"/>
            <a:ext cx="146304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0" i="0">
                <a:solidFill>
                  <a:srgbClr val="4D3320"/>
                </a:solidFill>
                <a:latin typeface="Calibri"/>
              </a:rPr>
              <a:t>8.05 in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040880" y="3108960"/>
            <a:ext cx="146304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0" i="0">
                <a:solidFill>
                  <a:srgbClr val="4D3320"/>
                </a:solidFill>
                <a:latin typeface="Calibri"/>
              </a:rPr>
              <a:t>6.12 in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8503920" y="3108960"/>
            <a:ext cx="128016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0" i="0">
                <a:solidFill>
                  <a:srgbClr val="4D3320"/>
                </a:solidFill>
                <a:latin typeface="Calibri"/>
              </a:rPr>
              <a:t>0.871 in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9784080" y="3108960"/>
            <a:ext cx="201168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0" i="0">
                <a:solidFill>
                  <a:srgbClr val="4D3320"/>
                </a:solidFill>
                <a:latin typeface="Calibri"/>
              </a:rPr>
              <a:t>folk / dance pieces</a:t>
            </a:r>
          </a:p>
        </p:txBody>
      </p:sp>
      <p:sp>
        <p:nvSpPr>
          <p:cNvPr id="41" name="Rectangle 40"/>
          <p:cNvSpPr/>
          <p:nvPr/>
        </p:nvSpPr>
        <p:spPr>
          <a:xfrm>
            <a:off x="457200" y="3566160"/>
            <a:ext cx="11247120" cy="457200"/>
          </a:xfrm>
          <a:prstGeom prst="rect">
            <a:avLst/>
          </a:prstGeom>
          <a:solidFill>
            <a:srgbClr val="FFF2C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548640" y="3566160"/>
            <a:ext cx="128016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1" i="0">
                <a:solidFill>
                  <a:srgbClr val="5A3818"/>
                </a:solidFill>
                <a:latin typeface="Calibri"/>
              </a:rPr>
              <a:t>HUL-F ★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1828800" y="3566160"/>
            <a:ext cx="82296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1" i="0">
                <a:solidFill>
                  <a:srgbClr val="5A3818"/>
                </a:solidFill>
                <a:latin typeface="Calibri"/>
              </a:rPr>
              <a:t>F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2651760" y="3566160"/>
            <a:ext cx="146304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1" i="0">
                <a:solidFill>
                  <a:srgbClr val="5A3818"/>
                </a:solidFill>
                <a:latin typeface="Calibri"/>
              </a:rPr>
              <a:t>262 Hz (C4)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4114800" y="3566160"/>
            <a:ext cx="146304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1" i="0">
                <a:solidFill>
                  <a:srgbClr val="5A3818"/>
                </a:solidFill>
                <a:latin typeface="Calibri"/>
              </a:rPr>
              <a:t>10.05 in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5577840" y="3566160"/>
            <a:ext cx="146304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1" i="0">
                <a:solidFill>
                  <a:srgbClr val="5A3818"/>
                </a:solidFill>
                <a:latin typeface="Calibri"/>
              </a:rPr>
              <a:t>6.82 in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7040880" y="3566160"/>
            <a:ext cx="146304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1" i="0">
                <a:solidFill>
                  <a:srgbClr val="5A3818"/>
                </a:solidFill>
                <a:latin typeface="Calibri"/>
              </a:rPr>
              <a:t>5.20 in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8503920" y="3566160"/>
            <a:ext cx="128016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1" i="0">
                <a:solidFill>
                  <a:srgbClr val="5A3818"/>
                </a:solidFill>
                <a:latin typeface="Calibri"/>
              </a:rPr>
              <a:t>0.798 in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9784080" y="3566160"/>
            <a:ext cx="201168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1" i="0">
                <a:solidFill>
                  <a:srgbClr val="5A3818"/>
                </a:solidFill>
                <a:latin typeface="Calibri"/>
              </a:rPr>
              <a:t>STANDARD — prototype 1</a:t>
            </a:r>
          </a:p>
        </p:txBody>
      </p:sp>
      <p:sp>
        <p:nvSpPr>
          <p:cNvPr id="50" name="Rectangle 49"/>
          <p:cNvSpPr/>
          <p:nvPr/>
        </p:nvSpPr>
        <p:spPr>
          <a:xfrm>
            <a:off x="457200" y="4023360"/>
            <a:ext cx="11247120" cy="457200"/>
          </a:xfrm>
          <a:prstGeom prst="rect">
            <a:avLst/>
          </a:prstGeom>
          <a:solidFill>
            <a:srgbClr val="FAFA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TextBox 50"/>
          <p:cNvSpPr txBox="1"/>
          <p:nvPr/>
        </p:nvSpPr>
        <p:spPr>
          <a:xfrm>
            <a:off x="548640" y="4023360"/>
            <a:ext cx="128016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0" i="0">
                <a:solidFill>
                  <a:srgbClr val="4D3320"/>
                </a:solidFill>
                <a:latin typeface="Calibri"/>
              </a:rPr>
              <a:t>HUL-G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1828800" y="4023360"/>
            <a:ext cx="82296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0" i="0">
                <a:solidFill>
                  <a:srgbClr val="4D3320"/>
                </a:solidFill>
                <a:latin typeface="Calibri"/>
              </a:rPr>
              <a:t>G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2651760" y="4023360"/>
            <a:ext cx="146304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0" i="0">
                <a:solidFill>
                  <a:srgbClr val="4D3320"/>
                </a:solidFill>
                <a:latin typeface="Calibri"/>
              </a:rPr>
              <a:t>294 Hz (D4)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4114800" y="4023360"/>
            <a:ext cx="146304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0" i="0">
                <a:solidFill>
                  <a:srgbClr val="4D3320"/>
                </a:solidFill>
                <a:latin typeface="Calibri"/>
              </a:rPr>
              <a:t>8.99 in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5577840" y="4023360"/>
            <a:ext cx="146304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0" i="0">
                <a:solidFill>
                  <a:srgbClr val="4D3320"/>
                </a:solidFill>
                <a:latin typeface="Calibri"/>
              </a:rPr>
              <a:t>6.12 in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7040880" y="4023360"/>
            <a:ext cx="146304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0" i="0">
                <a:solidFill>
                  <a:srgbClr val="4D3320"/>
                </a:solidFill>
                <a:latin typeface="Calibri"/>
              </a:rPr>
              <a:t>4.67 in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8503920" y="4023360"/>
            <a:ext cx="128016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0" i="0">
                <a:solidFill>
                  <a:srgbClr val="4D3320"/>
                </a:solidFill>
                <a:latin typeface="Calibri"/>
              </a:rPr>
              <a:t>0.753 in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9784080" y="4023360"/>
            <a:ext cx="201168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0" i="0">
                <a:solidFill>
                  <a:srgbClr val="4D3320"/>
                </a:solidFill>
                <a:latin typeface="Calibri"/>
              </a:rPr>
              <a:t>bright / festive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457200" y="4754880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 i="1">
                <a:solidFill>
                  <a:srgbClr val="6B5A45"/>
                </a:solidFill>
                <a:latin typeface="Calibri"/>
              </a:rPr>
              <a:t>★ F-key = HUL-P2 prototype 1 (in flight). All other keys deferred until F-key voicing locks.</a:t>
            </a:r>
          </a:p>
        </p:txBody>
      </p:sp>
      <p:sp>
        <p:nvSpPr>
          <p:cNvPr id="60" name="Rectangle 59"/>
          <p:cNvSpPr/>
          <p:nvPr/>
        </p:nvSpPr>
        <p:spPr>
          <a:xfrm>
            <a:off x="1371600" y="5303520"/>
            <a:ext cx="1371600" cy="914400"/>
          </a:xfrm>
          <a:prstGeom prst="rect">
            <a:avLst/>
          </a:prstGeom>
          <a:solidFill>
            <a:srgbClr val="8B5A2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TextBox 60"/>
          <p:cNvSpPr txBox="1"/>
          <p:nvPr/>
        </p:nvSpPr>
        <p:spPr>
          <a:xfrm>
            <a:off x="1371600" y="6236208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100" b="0" i="0">
                <a:solidFill>
                  <a:srgbClr val="5A3818"/>
                </a:solidFill>
                <a:latin typeface="Calibri"/>
              </a:rPr>
              <a:t>14.9″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1371600" y="5010912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200" b="0" i="0">
                <a:solidFill>
                  <a:srgbClr val="5A3818"/>
                </a:solidFill>
                <a:latin typeface="Calibri"/>
              </a:rPr>
              <a:t>B♭</a:t>
            </a:r>
          </a:p>
        </p:txBody>
      </p:sp>
      <p:sp>
        <p:nvSpPr>
          <p:cNvPr id="63" name="Rectangle 62"/>
          <p:cNvSpPr/>
          <p:nvPr/>
        </p:nvSpPr>
        <p:spPr>
          <a:xfrm>
            <a:off x="3566160" y="5401162"/>
            <a:ext cx="1371600" cy="816757"/>
          </a:xfrm>
          <a:prstGeom prst="rect">
            <a:avLst/>
          </a:prstGeom>
          <a:solidFill>
            <a:srgbClr val="8B5A2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" name="TextBox 63"/>
          <p:cNvSpPr txBox="1"/>
          <p:nvPr/>
        </p:nvSpPr>
        <p:spPr>
          <a:xfrm>
            <a:off x="3566160" y="6236208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100" b="0" i="0">
                <a:solidFill>
                  <a:srgbClr val="5A3818"/>
                </a:solidFill>
                <a:latin typeface="Calibri"/>
              </a:rPr>
              <a:t>13.3″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3566160" y="5010912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200" b="0" i="0">
                <a:solidFill>
                  <a:srgbClr val="5A3818"/>
                </a:solidFill>
                <a:latin typeface="Calibri"/>
              </a:rPr>
              <a:t>C</a:t>
            </a:r>
          </a:p>
        </p:txBody>
      </p:sp>
      <p:sp>
        <p:nvSpPr>
          <p:cNvPr id="66" name="Rectangle 65"/>
          <p:cNvSpPr/>
          <p:nvPr/>
        </p:nvSpPr>
        <p:spPr>
          <a:xfrm>
            <a:off x="5760720" y="5487751"/>
            <a:ext cx="1371600" cy="730168"/>
          </a:xfrm>
          <a:prstGeom prst="rect">
            <a:avLst/>
          </a:prstGeom>
          <a:solidFill>
            <a:srgbClr val="8B5A2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" name="TextBox 66"/>
          <p:cNvSpPr txBox="1"/>
          <p:nvPr/>
        </p:nvSpPr>
        <p:spPr>
          <a:xfrm>
            <a:off x="5760720" y="6236208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100" b="0" i="0">
                <a:solidFill>
                  <a:srgbClr val="5A3818"/>
                </a:solidFill>
                <a:latin typeface="Calibri"/>
              </a:rPr>
              <a:t>11.9″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5760720" y="5010912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200" b="0" i="0">
                <a:solidFill>
                  <a:srgbClr val="5A3818"/>
                </a:solidFill>
                <a:latin typeface="Calibri"/>
              </a:rPr>
              <a:t>D</a:t>
            </a:r>
          </a:p>
        </p:txBody>
      </p:sp>
      <p:sp>
        <p:nvSpPr>
          <p:cNvPr id="69" name="Rectangle 68"/>
          <p:cNvSpPr/>
          <p:nvPr/>
        </p:nvSpPr>
        <p:spPr>
          <a:xfrm>
            <a:off x="7955280" y="5600746"/>
            <a:ext cx="1371600" cy="617173"/>
          </a:xfrm>
          <a:prstGeom prst="rect">
            <a:avLst/>
          </a:prstGeom>
          <a:solidFill>
            <a:srgbClr val="BF9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" name="TextBox 69"/>
          <p:cNvSpPr txBox="1"/>
          <p:nvPr/>
        </p:nvSpPr>
        <p:spPr>
          <a:xfrm>
            <a:off x="7955280" y="6236208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100" b="1" i="0">
                <a:solidFill>
                  <a:srgbClr val="5A3818"/>
                </a:solidFill>
                <a:latin typeface="Calibri"/>
              </a:rPr>
              <a:t>10.1″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7955280" y="5010912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200" b="1" i="0">
                <a:solidFill>
                  <a:srgbClr val="5A3818"/>
                </a:solidFill>
                <a:latin typeface="Calibri"/>
              </a:rPr>
              <a:t>F ★</a:t>
            </a:r>
          </a:p>
        </p:txBody>
      </p:sp>
      <p:sp>
        <p:nvSpPr>
          <p:cNvPr id="72" name="Rectangle 71"/>
          <p:cNvSpPr/>
          <p:nvPr/>
        </p:nvSpPr>
        <p:spPr>
          <a:xfrm>
            <a:off x="10149840" y="5665841"/>
            <a:ext cx="1371600" cy="552078"/>
          </a:xfrm>
          <a:prstGeom prst="rect">
            <a:avLst/>
          </a:prstGeom>
          <a:solidFill>
            <a:srgbClr val="8B5A2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" name="TextBox 72"/>
          <p:cNvSpPr txBox="1"/>
          <p:nvPr/>
        </p:nvSpPr>
        <p:spPr>
          <a:xfrm>
            <a:off x="10149840" y="6236208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100" b="0" i="0">
                <a:solidFill>
                  <a:srgbClr val="5A3818"/>
                </a:solidFill>
                <a:latin typeface="Calibri"/>
              </a:rPr>
              <a:t>9.0″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10149840" y="5010912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200" b="0" i="0">
                <a:solidFill>
                  <a:srgbClr val="5A3818"/>
                </a:solidFill>
                <a:latin typeface="Calibri"/>
              </a:rPr>
              <a:t>G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11430000" y="6537960"/>
            <a:ext cx="6400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900" b="0" i="0">
                <a:solidFill>
                  <a:srgbClr val="6B5A45"/>
                </a:solidFill>
                <a:latin typeface="Calibri"/>
              </a:rPr>
              <a:t>6 / 12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457200" y="653796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 i="1">
                <a:solidFill>
                  <a:srgbClr val="6B5A45"/>
                </a:solidFill>
                <a:latin typeface="Calibri"/>
              </a:rPr>
              <a:t>Hulusi (葫芦丝) family · v4.1 build packet · 2026-05-05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0E5C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65760"/>
            <a:ext cx="1097280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200" b="1" i="0">
                <a:solidFill>
                  <a:srgbClr val="5A3818"/>
                </a:solidFill>
                <a:latin typeface="Georgia"/>
              </a:rPr>
              <a:t>Drawings &amp; CAD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960120"/>
            <a:ext cx="109728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 i="1">
                <a:solidFill>
                  <a:srgbClr val="6B5A45"/>
                </a:solidFill>
                <a:latin typeface="Calibri"/>
              </a:rPr>
              <a:t>Per-family-member dimensioned SVGs (B♭/C/D/F/G) plus section, family-scale, reed-detail.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57200" y="1645920"/>
            <a:ext cx="3657600" cy="3200400"/>
          </a:xfrm>
          <a:prstGeom prst="roundRect">
            <a:avLst/>
          </a:prstGeom>
          <a:solidFill>
            <a:srgbClr val="FAFAFA"/>
          </a:solidFill>
          <a:ln>
            <a:solidFill>
              <a:srgbClr val="6B5A4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731520" y="2011680"/>
            <a:ext cx="3108960" cy="1828800"/>
          </a:xfrm>
          <a:prstGeom prst="rect">
            <a:avLst/>
          </a:prstGeom>
          <a:solidFill>
            <a:srgbClr val="FFFFFF"/>
          </a:solidFill>
          <a:ln>
            <a:solidFill>
              <a:srgbClr val="6B5A4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Oval 6"/>
          <p:cNvSpPr/>
          <p:nvPr/>
        </p:nvSpPr>
        <p:spPr>
          <a:xfrm>
            <a:off x="1828800" y="2194560"/>
            <a:ext cx="914400" cy="731520"/>
          </a:xfrm>
          <a:prstGeom prst="ellipse">
            <a:avLst/>
          </a:prstGeom>
          <a:solidFill>
            <a:srgbClr val="8B5A2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1956816" y="2926080"/>
            <a:ext cx="109728" cy="640080"/>
          </a:xfrm>
          <a:prstGeom prst="rect">
            <a:avLst/>
          </a:prstGeom>
          <a:solidFill>
            <a:srgbClr val="5A381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2231136" y="2926080"/>
            <a:ext cx="109728" cy="914400"/>
          </a:xfrm>
          <a:prstGeom prst="rect">
            <a:avLst/>
          </a:prstGeom>
          <a:solidFill>
            <a:srgbClr val="5A381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2505456" y="2926080"/>
            <a:ext cx="109728" cy="777240"/>
          </a:xfrm>
          <a:prstGeom prst="rect">
            <a:avLst/>
          </a:prstGeom>
          <a:solidFill>
            <a:srgbClr val="5A381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31520" y="3977640"/>
            <a:ext cx="31089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 i="0">
                <a:solidFill>
                  <a:srgbClr val="5A3818"/>
                </a:solidFill>
                <a:latin typeface="Georgia"/>
              </a:rPr>
              <a:t>Centerline section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31520" y="4343400"/>
            <a:ext cx="3108960" cy="7315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 i="0">
                <a:solidFill>
                  <a:srgbClr val="4D3320"/>
                </a:solidFill>
                <a:latin typeface="Calibri"/>
              </a:rPr>
              <a:t>Gourd + 3 pipes + reed slot. Critical wall thickness, bore ID, pipe-axis angles.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297680" y="1645920"/>
            <a:ext cx="3657600" cy="3200400"/>
          </a:xfrm>
          <a:prstGeom prst="roundRect">
            <a:avLst/>
          </a:prstGeom>
          <a:solidFill>
            <a:srgbClr val="FAFAFA"/>
          </a:solidFill>
          <a:ln>
            <a:solidFill>
              <a:srgbClr val="6B5A4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572000" y="2011680"/>
            <a:ext cx="3108960" cy="1828800"/>
          </a:xfrm>
          <a:prstGeom prst="rect">
            <a:avLst/>
          </a:prstGeom>
          <a:solidFill>
            <a:srgbClr val="FFFFFF"/>
          </a:solidFill>
          <a:ln>
            <a:solidFill>
              <a:srgbClr val="6B5A4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Oval 14"/>
          <p:cNvSpPr/>
          <p:nvPr/>
        </p:nvSpPr>
        <p:spPr>
          <a:xfrm>
            <a:off x="4681728" y="2286000"/>
            <a:ext cx="310896" cy="310896"/>
          </a:xfrm>
          <a:prstGeom prst="ellipse">
            <a:avLst/>
          </a:prstGeom>
          <a:solidFill>
            <a:srgbClr val="8B5A2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4754880" y="2560320"/>
            <a:ext cx="164592" cy="1371600"/>
          </a:xfrm>
          <a:prstGeom prst="rect">
            <a:avLst/>
          </a:prstGeom>
          <a:solidFill>
            <a:srgbClr val="5A381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Oval 16"/>
          <p:cNvSpPr/>
          <p:nvPr/>
        </p:nvSpPr>
        <p:spPr>
          <a:xfrm>
            <a:off x="5184648" y="2286000"/>
            <a:ext cx="310896" cy="310896"/>
          </a:xfrm>
          <a:prstGeom prst="ellipse">
            <a:avLst/>
          </a:prstGeom>
          <a:solidFill>
            <a:srgbClr val="8B5A2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5257800" y="2560320"/>
            <a:ext cx="164592" cy="1234440"/>
          </a:xfrm>
          <a:prstGeom prst="rect">
            <a:avLst/>
          </a:prstGeom>
          <a:solidFill>
            <a:srgbClr val="5A381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Oval 18"/>
          <p:cNvSpPr/>
          <p:nvPr/>
        </p:nvSpPr>
        <p:spPr>
          <a:xfrm>
            <a:off x="5687568" y="2286000"/>
            <a:ext cx="310896" cy="310896"/>
          </a:xfrm>
          <a:prstGeom prst="ellipse">
            <a:avLst/>
          </a:prstGeom>
          <a:solidFill>
            <a:srgbClr val="8B5A2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5760720" y="2560320"/>
            <a:ext cx="164592" cy="1097280"/>
          </a:xfrm>
          <a:prstGeom prst="rect">
            <a:avLst/>
          </a:prstGeom>
          <a:solidFill>
            <a:srgbClr val="5A381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Oval 20"/>
          <p:cNvSpPr/>
          <p:nvPr/>
        </p:nvSpPr>
        <p:spPr>
          <a:xfrm>
            <a:off x="6190488" y="2286000"/>
            <a:ext cx="310896" cy="310896"/>
          </a:xfrm>
          <a:prstGeom prst="ellipse">
            <a:avLst/>
          </a:prstGeom>
          <a:solidFill>
            <a:srgbClr val="BF9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6263640" y="2560320"/>
            <a:ext cx="164592" cy="914400"/>
          </a:xfrm>
          <a:prstGeom prst="rect">
            <a:avLst/>
          </a:prstGeom>
          <a:solidFill>
            <a:srgbClr val="BF9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Oval 22"/>
          <p:cNvSpPr/>
          <p:nvPr/>
        </p:nvSpPr>
        <p:spPr>
          <a:xfrm>
            <a:off x="6693408" y="2286000"/>
            <a:ext cx="310896" cy="310896"/>
          </a:xfrm>
          <a:prstGeom prst="ellipse">
            <a:avLst/>
          </a:prstGeom>
          <a:solidFill>
            <a:srgbClr val="8B5A2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6766560" y="2560320"/>
            <a:ext cx="164592" cy="822960"/>
          </a:xfrm>
          <a:prstGeom prst="rect">
            <a:avLst/>
          </a:prstGeom>
          <a:solidFill>
            <a:srgbClr val="5A381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4572000" y="3977640"/>
            <a:ext cx="31089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 i="0">
                <a:solidFill>
                  <a:srgbClr val="5A3818"/>
                </a:solidFill>
                <a:latin typeface="Georgia"/>
              </a:rPr>
              <a:t>Family scale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572000" y="4343400"/>
            <a:ext cx="3108960" cy="7315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 i="0">
                <a:solidFill>
                  <a:srgbClr val="4D3320"/>
                </a:solidFill>
                <a:latin typeface="Calibri"/>
              </a:rPr>
              <a:t>All 5 keys side-by-side at 1:18 px scale. Dimension labels per key from family-spec.csv.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8138160" y="1645920"/>
            <a:ext cx="3657600" cy="3200400"/>
          </a:xfrm>
          <a:prstGeom prst="roundRect">
            <a:avLst/>
          </a:prstGeom>
          <a:solidFill>
            <a:srgbClr val="FAFAFA"/>
          </a:solidFill>
          <a:ln>
            <a:solidFill>
              <a:srgbClr val="6B5A4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8412480" y="2011680"/>
            <a:ext cx="3108960" cy="1828800"/>
          </a:xfrm>
          <a:prstGeom prst="rect">
            <a:avLst/>
          </a:prstGeom>
          <a:solidFill>
            <a:srgbClr val="FFFFFF"/>
          </a:solidFill>
          <a:ln>
            <a:solidFill>
              <a:srgbClr val="6B5A4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8869680" y="2377440"/>
            <a:ext cx="1828800" cy="1005840"/>
          </a:xfrm>
          <a:prstGeom prst="rect">
            <a:avLst/>
          </a:prstGeom>
          <a:solidFill>
            <a:srgbClr val="D4A937"/>
          </a:solidFill>
          <a:ln>
            <a:solidFill>
              <a:srgbClr val="4D332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9509760" y="2514600"/>
            <a:ext cx="548640" cy="731520"/>
          </a:xfrm>
          <a:prstGeom prst="rect">
            <a:avLst/>
          </a:prstGeom>
          <a:solidFill>
            <a:srgbClr val="FFFFFF"/>
          </a:solidFill>
          <a:ln>
            <a:solidFill>
              <a:srgbClr val="4D332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9573768" y="2560320"/>
            <a:ext cx="420624" cy="640080"/>
          </a:xfrm>
          <a:prstGeom prst="rect">
            <a:avLst/>
          </a:prstGeom>
          <a:solidFill>
            <a:srgbClr val="D4A937"/>
          </a:solidFill>
          <a:ln>
            <a:solidFill>
              <a:srgbClr val="1A0A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9573768" y="3127248"/>
            <a:ext cx="420624" cy="73152"/>
          </a:xfrm>
          <a:prstGeom prst="rect">
            <a:avLst/>
          </a:prstGeom>
          <a:solidFill>
            <a:srgbClr val="C628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8412480" y="3977640"/>
            <a:ext cx="31089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 i="0">
                <a:solidFill>
                  <a:srgbClr val="5A3818"/>
                </a:solidFill>
                <a:latin typeface="Georgia"/>
              </a:rPr>
              <a:t>Reed slot detail (4×)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412480" y="4343400"/>
            <a:ext cx="3108960" cy="7315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 i="0">
                <a:solidFill>
                  <a:srgbClr val="4D3320"/>
                </a:solidFill>
                <a:latin typeface="Calibri"/>
              </a:rPr>
              <a:t>Tongue, frame plate, slot, glue line, wax fillet. Cantilever model with K = 27,300.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457200" y="5212080"/>
            <a:ext cx="11247120" cy="914400"/>
          </a:xfrm>
          <a:prstGeom prst="roundRect">
            <a:avLst/>
          </a:prstGeom>
          <a:solidFill>
            <a:srgbClr val="5A381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731520" y="5349240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 i="0">
                <a:solidFill>
                  <a:srgbClr val="F0E5CD"/>
                </a:solidFill>
                <a:latin typeface="Calibri"/>
              </a:rPr>
              <a:t>CAD pipeline: Master_Inputs → SolidWorks global vars → parametric model → SVG drawings → ShopBot/laser/lathe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31520" y="5715000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 i="1">
                <a:solidFill>
                  <a:srgbClr val="D4A937"/>
                </a:solidFill>
                <a:latin typeface="Calibri"/>
              </a:rPr>
              <a:t>OpenSCAD master at cad/hulusi_master.scad mirrors the SW parametric structure for hobbyist build path.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1430000" y="6537960"/>
            <a:ext cx="6400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900" b="0" i="0">
                <a:solidFill>
                  <a:srgbClr val="6B5A45"/>
                </a:solidFill>
                <a:latin typeface="Calibri"/>
              </a:rPr>
              <a:t>7 / 12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57200" y="653796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 i="1">
                <a:solidFill>
                  <a:srgbClr val="6B5A45"/>
                </a:solidFill>
                <a:latin typeface="Calibri"/>
              </a:rPr>
              <a:t>Hulusi (葫芦丝) family · v4.1 build packet · 2026-05-05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0E5C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65760"/>
            <a:ext cx="1097280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200" b="1" i="0">
                <a:solidFill>
                  <a:srgbClr val="5A3818"/>
                </a:solidFill>
                <a:latin typeface="Georgia"/>
              </a:rPr>
              <a:t>BOM &amp; sourcing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960120"/>
            <a:ext cx="109728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 i="1">
                <a:solidFill>
                  <a:srgbClr val="6B5A45"/>
                </a:solidFill>
                <a:latin typeface="Calibri"/>
              </a:rPr>
              <a:t>15 line items per F-key build · ~$80–100 in materials · all parts sourced from named suppliers.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57200" y="1691640"/>
            <a:ext cx="3749039" cy="713232"/>
          </a:xfrm>
          <a:prstGeom prst="roundRect">
            <a:avLst/>
          </a:prstGeom>
          <a:solidFill>
            <a:srgbClr val="FAFA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40080" y="1737360"/>
            <a:ext cx="1371600" cy="3200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400" b="1" i="0">
                <a:solidFill>
                  <a:srgbClr val="5A3818"/>
                </a:solidFill>
                <a:latin typeface="Georgia"/>
              </a:rPr>
              <a:t>Wood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834640" y="1737360"/>
            <a:ext cx="1280160" cy="3200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1300" b="1" i="0">
                <a:solidFill>
                  <a:srgbClr val="BF9000"/>
                </a:solidFill>
                <a:latin typeface="Georgia"/>
              </a:rPr>
              <a:t>$30–45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" y="2057400"/>
            <a:ext cx="338328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000" b="0" i="0">
                <a:solidFill>
                  <a:srgbClr val="6B5A45"/>
                </a:solidFill>
                <a:latin typeface="Calibri"/>
              </a:rPr>
              <a:t>Walnut gourd blank (1)  ·  Pakkawood tubes ×3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297680" y="1691640"/>
            <a:ext cx="3749039" cy="713232"/>
          </a:xfrm>
          <a:prstGeom prst="roundRect">
            <a:avLst/>
          </a:prstGeom>
          <a:solidFill>
            <a:srgbClr val="FAFA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480560" y="1737360"/>
            <a:ext cx="1371600" cy="3200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400" b="1" i="0">
                <a:solidFill>
                  <a:srgbClr val="5A3818"/>
                </a:solidFill>
                <a:latin typeface="Georgia"/>
              </a:rPr>
              <a:t>Brass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675120" y="1737360"/>
            <a:ext cx="1280160" cy="3200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1300" b="1" i="0">
                <a:solidFill>
                  <a:srgbClr val="BF9000"/>
                </a:solidFill>
                <a:latin typeface="Georgia"/>
              </a:rPr>
              <a:t>$25–35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480560" y="2057400"/>
            <a:ext cx="338328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000" b="0" i="0">
                <a:solidFill>
                  <a:srgbClr val="6B5A45"/>
                </a:solidFill>
                <a:latin typeface="Calibri"/>
              </a:rPr>
              <a:t>Shim 0.008″ × 1 sheet  ·  Plate 0.040″ × 1 sheet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57200" y="2496312"/>
            <a:ext cx="3749039" cy="713232"/>
          </a:xfrm>
          <a:prstGeom prst="roundRect">
            <a:avLst/>
          </a:prstGeom>
          <a:solidFill>
            <a:srgbClr val="FAFA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40080" y="2542032"/>
            <a:ext cx="1371600" cy="3200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400" b="1" i="0">
                <a:solidFill>
                  <a:srgbClr val="5A3818"/>
                </a:solidFill>
                <a:latin typeface="Georgia"/>
              </a:rPr>
              <a:t>Sealant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834640" y="2542032"/>
            <a:ext cx="1280160" cy="3200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1300" b="1" i="0">
                <a:solidFill>
                  <a:srgbClr val="BF9000"/>
                </a:solidFill>
                <a:latin typeface="Georgia"/>
              </a:rPr>
              <a:t>$15–25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0080" y="2862072"/>
            <a:ext cx="338328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000" b="0" i="0">
                <a:solidFill>
                  <a:srgbClr val="6B5A45"/>
                </a:solidFill>
                <a:latin typeface="Calibri"/>
              </a:rPr>
              <a:t>Beeswax (food grade)  ·  Pine rosin (violin)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4297680" y="2496312"/>
            <a:ext cx="3749039" cy="713232"/>
          </a:xfrm>
          <a:prstGeom prst="roundRect">
            <a:avLst/>
          </a:prstGeom>
          <a:solidFill>
            <a:srgbClr val="FAFA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4480560" y="2542032"/>
            <a:ext cx="1371600" cy="3200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400" b="1" i="0">
                <a:solidFill>
                  <a:srgbClr val="5A3818"/>
                </a:solidFill>
                <a:latin typeface="Georgia"/>
              </a:rPr>
              <a:t>Hardware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675120" y="2542032"/>
            <a:ext cx="1280160" cy="3200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1300" b="1" i="0">
                <a:solidFill>
                  <a:srgbClr val="BF9000"/>
                </a:solidFill>
                <a:latin typeface="Georgia"/>
              </a:rPr>
              <a:t>$10–25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480560" y="2862072"/>
            <a:ext cx="338328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000" b="0" i="0">
                <a:solidFill>
                  <a:srgbClr val="6B5A45"/>
                </a:solidFill>
                <a:latin typeface="Calibri"/>
              </a:rPr>
              <a:t>Boxwood mouthpiece  ·  Brass binding ring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457200" y="3300984"/>
            <a:ext cx="3749039" cy="713232"/>
          </a:xfrm>
          <a:prstGeom prst="roundRect">
            <a:avLst/>
          </a:prstGeom>
          <a:solidFill>
            <a:srgbClr val="FAFA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640080" y="3346704"/>
            <a:ext cx="1371600" cy="3200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400" b="1" i="0">
                <a:solidFill>
                  <a:srgbClr val="5A3818"/>
                </a:solidFill>
                <a:latin typeface="Georgia"/>
              </a:rPr>
              <a:t>Tooling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834640" y="3346704"/>
            <a:ext cx="1280160" cy="3200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1300" b="1" i="0">
                <a:solidFill>
                  <a:srgbClr val="BF9000"/>
                </a:solidFill>
                <a:latin typeface="Georgia"/>
              </a:rPr>
              <a:t>$15–25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40080" y="3666744"/>
            <a:ext cx="338328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000" b="0" i="0">
                <a:solidFill>
                  <a:srgbClr val="6B5A45"/>
                </a:solidFill>
                <a:latin typeface="Calibri"/>
              </a:rPr>
              <a:t>Reed needle-file set  ·  (one-time, reusable)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4297680" y="3300984"/>
            <a:ext cx="3749039" cy="713232"/>
          </a:xfrm>
          <a:prstGeom prst="roundRect">
            <a:avLst/>
          </a:prstGeom>
          <a:solidFill>
            <a:srgbClr val="FAFA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4480560" y="3346704"/>
            <a:ext cx="1371600" cy="3200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400" b="1" i="0">
                <a:solidFill>
                  <a:srgbClr val="5A3818"/>
                </a:solidFill>
                <a:latin typeface="Georgia"/>
              </a:rPr>
              <a:t>Test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675120" y="3346704"/>
            <a:ext cx="1280160" cy="3200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1300" b="1" i="0">
                <a:solidFill>
                  <a:srgbClr val="BF9000"/>
                </a:solidFill>
                <a:latin typeface="Georgia"/>
              </a:rPr>
              <a:t>$0–30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480560" y="3666744"/>
            <a:ext cx="338328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000" b="0" i="0">
                <a:solidFill>
                  <a:srgbClr val="6B5A45"/>
                </a:solidFill>
                <a:latin typeface="Calibri"/>
              </a:rPr>
              <a:t>Tuner / mic  ·  (smartphone OK)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8503920" y="1691640"/>
            <a:ext cx="3200400" cy="1828800"/>
          </a:xfrm>
          <a:prstGeom prst="roundRect">
            <a:avLst/>
          </a:prstGeom>
          <a:solidFill>
            <a:srgbClr val="5A381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8503920" y="1783080"/>
            <a:ext cx="3200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200" b="1" i="0">
                <a:solidFill>
                  <a:srgbClr val="D4A937"/>
                </a:solidFill>
                <a:latin typeface="Calibri"/>
              </a:rPr>
              <a:t>Per-build cost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8503920" y="2148840"/>
            <a:ext cx="3200400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7000" b="1" i="0">
                <a:solidFill>
                  <a:srgbClr val="F0E5CD"/>
                </a:solidFill>
                <a:latin typeface="Georgia"/>
              </a:rPr>
              <a:t>$95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8686800" y="3154680"/>
            <a:ext cx="2834640" cy="3200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100" b="0" i="1">
                <a:solidFill>
                  <a:srgbClr val="D4A937"/>
                </a:solidFill>
                <a:latin typeface="Calibri"/>
              </a:rPr>
              <a:t>median F-key build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8503920" y="3657600"/>
            <a:ext cx="3200400" cy="2331720"/>
          </a:xfrm>
          <a:prstGeom prst="roundRect">
            <a:avLst/>
          </a:prstGeom>
          <a:solidFill>
            <a:srgbClr val="FAFAFA"/>
          </a:solidFill>
          <a:ln>
            <a:solidFill>
              <a:srgbClr val="BF9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8686800" y="3749039"/>
            <a:ext cx="3200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1" i="0">
                <a:solidFill>
                  <a:srgbClr val="5A3818"/>
                </a:solidFill>
                <a:latin typeface="Georgia"/>
              </a:rPr>
              <a:t>Suppliers (sourcing.csv)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8778240" y="4114800"/>
            <a:ext cx="2834640" cy="29260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100" b="0" i="0">
                <a:solidFill>
                  <a:srgbClr val="4D3320"/>
                </a:solidFill>
                <a:latin typeface="Calibri"/>
              </a:rPr>
              <a:t>•  Cousineau Wood Products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8778240" y="4443984"/>
            <a:ext cx="2834640" cy="29260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100" b="0" i="0">
                <a:solidFill>
                  <a:srgbClr val="4D3320"/>
                </a:solidFill>
                <a:latin typeface="Calibri"/>
              </a:rPr>
              <a:t>•  Bell Forest Products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8778240" y="4773168"/>
            <a:ext cx="2834640" cy="29260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100" b="0" i="0">
                <a:solidFill>
                  <a:srgbClr val="4D3320"/>
                </a:solidFill>
                <a:latin typeface="Calibri"/>
              </a:rPr>
              <a:t>•  McMaster-Carr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8778240" y="5102352"/>
            <a:ext cx="2834640" cy="29260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100" b="0" i="0">
                <a:solidFill>
                  <a:srgbClr val="4D3320"/>
                </a:solidFill>
                <a:latin typeface="Calibri"/>
              </a:rPr>
              <a:t>•  Stewart-MacDonald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8778240" y="5431536"/>
            <a:ext cx="2834640" cy="29260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100" b="0" i="0">
                <a:solidFill>
                  <a:srgbClr val="4D3320"/>
                </a:solidFill>
                <a:latin typeface="Calibri"/>
              </a:rPr>
              <a:t>•  Frontier Natural / local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457200" y="6126480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 i="1">
                <a:solidFill>
                  <a:srgbClr val="6B5A45"/>
                </a:solidFill>
                <a:latin typeface="Calibri"/>
              </a:rPr>
              <a:t>Substitution rules in sourcing.csv. Family scaling adds ~$70/key in additional wood + brass beyond the F-key build.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11430000" y="6537960"/>
            <a:ext cx="6400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900" b="0" i="0">
                <a:solidFill>
                  <a:srgbClr val="6B5A45"/>
                </a:solidFill>
                <a:latin typeface="Calibri"/>
              </a:rPr>
              <a:t>8 / 12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457200" y="653796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 i="1">
                <a:solidFill>
                  <a:srgbClr val="6B5A45"/>
                </a:solidFill>
                <a:latin typeface="Calibri"/>
              </a:rPr>
              <a:t>Hulusi (葫芦丝) family · v4.1 build packet · 2026-05-05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0E5C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65760"/>
            <a:ext cx="1097280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200" b="1" i="0">
                <a:solidFill>
                  <a:srgbClr val="5A3818"/>
                </a:solidFill>
                <a:latin typeface="Georgia"/>
              </a:rPr>
              <a:t>Build workflow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960120"/>
            <a:ext cx="109728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 i="1">
                <a:solidFill>
                  <a:srgbClr val="6B5A45"/>
                </a:solidFill>
                <a:latin typeface="Calibri"/>
              </a:rPr>
              <a:t>14 shop steps. Prototype ladder runs P0 → P4 across 4–6 weeks of evening builds.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57200" y="1828800"/>
            <a:ext cx="1097280" cy="777240"/>
          </a:xfrm>
          <a:prstGeom prst="roundRect">
            <a:avLst/>
          </a:prstGeom>
          <a:solidFill>
            <a:srgbClr val="BF9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1828800"/>
            <a:ext cx="1097280" cy="7772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2200" b="1" i="0">
                <a:solidFill>
                  <a:srgbClr val="FFFFFF"/>
                </a:solidFill>
                <a:latin typeface="Georgia"/>
              </a:rPr>
              <a:t>P0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1691640" y="1828800"/>
            <a:ext cx="7680960" cy="777240"/>
          </a:xfrm>
          <a:prstGeom prst="roundRect">
            <a:avLst/>
          </a:prstGeom>
          <a:solidFill>
            <a:srgbClr val="FAFA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874519" y="1920240"/>
            <a:ext cx="7315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 i="0">
                <a:solidFill>
                  <a:srgbClr val="5A3818"/>
                </a:solidFill>
                <a:latin typeface="Georgia"/>
              </a:rPr>
              <a:t>Reed coupon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874519" y="2240280"/>
            <a:ext cx="7315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 i="1">
                <a:solidFill>
                  <a:srgbClr val="4D3320"/>
                </a:solidFill>
                <a:latin typeface="Calibri"/>
              </a:rPr>
              <a:t>validate brass-cut + slot fit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9555480" y="1828800"/>
            <a:ext cx="2194560" cy="777240"/>
          </a:xfrm>
          <a:prstGeom prst="roundRect">
            <a:avLst/>
          </a:prstGeom>
          <a:solidFill>
            <a:srgbClr val="F0E5CD"/>
          </a:solidFill>
          <a:ln>
            <a:solidFill>
              <a:srgbClr val="BF9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9555480" y="1828800"/>
            <a:ext cx="2194560" cy="7772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200" b="1" i="0">
                <a:solidFill>
                  <a:srgbClr val="5A3818"/>
                </a:solidFill>
                <a:latin typeface="Calibri"/>
              </a:rPr>
              <a:t>1 evening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57200" y="2743200"/>
            <a:ext cx="1097280" cy="777240"/>
          </a:xfrm>
          <a:prstGeom prst="roundRect">
            <a:avLst/>
          </a:prstGeom>
          <a:solidFill>
            <a:srgbClr val="8B5A2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57200" y="2743200"/>
            <a:ext cx="1097280" cy="7772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2200" b="1" i="0">
                <a:solidFill>
                  <a:srgbClr val="FFFFFF"/>
                </a:solidFill>
                <a:latin typeface="Georgia"/>
              </a:rPr>
              <a:t>P1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1691640" y="2743200"/>
            <a:ext cx="7680960" cy="777240"/>
          </a:xfrm>
          <a:prstGeom prst="roundRect">
            <a:avLst/>
          </a:prstGeom>
          <a:solidFill>
            <a:srgbClr val="FAFA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874519" y="2834640"/>
            <a:ext cx="7315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 i="0">
                <a:solidFill>
                  <a:srgbClr val="5A3818"/>
                </a:solidFill>
                <a:latin typeface="Georgia"/>
              </a:rPr>
              <a:t>Single melody pipe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874519" y="3154680"/>
            <a:ext cx="7315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 i="1">
                <a:solidFill>
                  <a:srgbClr val="4D3320"/>
                </a:solidFill>
                <a:latin typeface="Calibri"/>
              </a:rPr>
              <a:t>validate stopped-pipe + holes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9555480" y="2743200"/>
            <a:ext cx="2194560" cy="777240"/>
          </a:xfrm>
          <a:prstGeom prst="roundRect">
            <a:avLst/>
          </a:prstGeom>
          <a:solidFill>
            <a:srgbClr val="F0E5CD"/>
          </a:solidFill>
          <a:ln>
            <a:solidFill>
              <a:srgbClr val="8B5A2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9555480" y="2743200"/>
            <a:ext cx="2194560" cy="7772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200" b="1" i="0">
                <a:solidFill>
                  <a:srgbClr val="5A3818"/>
                </a:solidFill>
                <a:latin typeface="Calibri"/>
              </a:rPr>
              <a:t>1 weekend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457200" y="3657600"/>
            <a:ext cx="1097280" cy="777240"/>
          </a:xfrm>
          <a:prstGeom prst="roundRect">
            <a:avLst/>
          </a:prstGeom>
          <a:solidFill>
            <a:srgbClr val="5A381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457200" y="3657600"/>
            <a:ext cx="1097280" cy="7772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2200" b="1" i="0">
                <a:solidFill>
                  <a:srgbClr val="FFFFFF"/>
                </a:solidFill>
                <a:latin typeface="Georgia"/>
              </a:rPr>
              <a:t>P2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1691640" y="3657600"/>
            <a:ext cx="7680960" cy="777240"/>
          </a:xfrm>
          <a:prstGeom prst="roundRect">
            <a:avLst/>
          </a:prstGeom>
          <a:solidFill>
            <a:srgbClr val="FAFA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1874519" y="3749040"/>
            <a:ext cx="7315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 i="0">
                <a:solidFill>
                  <a:srgbClr val="5A3818"/>
                </a:solidFill>
                <a:latin typeface="Georgia"/>
              </a:rPr>
              <a:t>Full F-key hulusi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874519" y="4069080"/>
            <a:ext cx="7315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 i="1">
                <a:solidFill>
                  <a:srgbClr val="4D3320"/>
                </a:solidFill>
                <a:latin typeface="Calibri"/>
              </a:rPr>
              <a:t>hit family target (prototype 1)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9555480" y="3657600"/>
            <a:ext cx="2194560" cy="777240"/>
          </a:xfrm>
          <a:prstGeom prst="roundRect">
            <a:avLst/>
          </a:prstGeom>
          <a:solidFill>
            <a:srgbClr val="F0E5CD"/>
          </a:solidFill>
          <a:ln>
            <a:solidFill>
              <a:srgbClr val="5A381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9555480" y="3657600"/>
            <a:ext cx="2194560" cy="7772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200" b="1" i="0">
                <a:solidFill>
                  <a:srgbClr val="5A3818"/>
                </a:solidFill>
                <a:latin typeface="Calibri"/>
              </a:rPr>
              <a:t>2 weekends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457200" y="4572000"/>
            <a:ext cx="1097280" cy="777240"/>
          </a:xfrm>
          <a:prstGeom prst="roundRect">
            <a:avLst/>
          </a:prstGeom>
          <a:solidFill>
            <a:srgbClr val="4D332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457200" y="4572000"/>
            <a:ext cx="1097280" cy="7772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2200" b="1" i="0">
                <a:solidFill>
                  <a:srgbClr val="FFFFFF"/>
                </a:solidFill>
                <a:latin typeface="Georgia"/>
              </a:rPr>
              <a:t>P3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1691640" y="4572000"/>
            <a:ext cx="7680960" cy="777240"/>
          </a:xfrm>
          <a:prstGeom prst="roundRect">
            <a:avLst/>
          </a:prstGeom>
          <a:solidFill>
            <a:srgbClr val="FAFA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1874519" y="4663440"/>
            <a:ext cx="7315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 i="0">
                <a:solidFill>
                  <a:srgbClr val="5A3818"/>
                </a:solidFill>
                <a:latin typeface="Georgia"/>
              </a:rPr>
              <a:t>Waxable Drone 2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874519" y="4983480"/>
            <a:ext cx="7315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 i="1">
                <a:solidFill>
                  <a:srgbClr val="4D3320"/>
                </a:solidFill>
                <a:latin typeface="Calibri"/>
              </a:rPr>
              <a:t>removable-wax drone control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9555480" y="4572000"/>
            <a:ext cx="2194560" cy="777240"/>
          </a:xfrm>
          <a:prstGeom prst="roundRect">
            <a:avLst/>
          </a:prstGeom>
          <a:solidFill>
            <a:srgbClr val="F0E5CD"/>
          </a:solidFill>
          <a:ln>
            <a:solidFill>
              <a:srgbClr val="4D332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9555480" y="4572000"/>
            <a:ext cx="2194560" cy="7772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200" b="1" i="0">
                <a:solidFill>
                  <a:srgbClr val="5A3818"/>
                </a:solidFill>
                <a:latin typeface="Calibri"/>
              </a:rPr>
              <a:t>1 evening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457200" y="5486400"/>
            <a:ext cx="1097280" cy="777240"/>
          </a:xfrm>
          <a:prstGeom prst="roundRect">
            <a:avLst/>
          </a:prstGeom>
          <a:solidFill>
            <a:srgbClr val="BF9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457200" y="5486400"/>
            <a:ext cx="1097280" cy="7772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2200" b="1" i="0">
                <a:solidFill>
                  <a:srgbClr val="FFFFFF"/>
                </a:solidFill>
                <a:latin typeface="Georgia"/>
              </a:rPr>
              <a:t>P4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1691640" y="5486400"/>
            <a:ext cx="7680960" cy="777240"/>
          </a:xfrm>
          <a:prstGeom prst="roundRect">
            <a:avLst/>
          </a:prstGeom>
          <a:solidFill>
            <a:srgbClr val="FAFA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1874519" y="5577840"/>
            <a:ext cx="7315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 i="0">
                <a:solidFill>
                  <a:srgbClr val="5A3818"/>
                </a:solidFill>
                <a:latin typeface="Georgia"/>
              </a:rPr>
              <a:t>Family scaling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874519" y="5897880"/>
            <a:ext cx="7315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 i="1">
                <a:solidFill>
                  <a:srgbClr val="4D3320"/>
                </a:solidFill>
                <a:latin typeface="Calibri"/>
              </a:rPr>
              <a:t>B♭/C/D/G additional builds</a:t>
            </a:r>
          </a:p>
        </p:txBody>
      </p:sp>
      <p:sp>
        <p:nvSpPr>
          <p:cNvPr id="38" name="Rounded Rectangle 37"/>
          <p:cNvSpPr/>
          <p:nvPr/>
        </p:nvSpPr>
        <p:spPr>
          <a:xfrm>
            <a:off x="9555480" y="5486400"/>
            <a:ext cx="2194560" cy="777240"/>
          </a:xfrm>
          <a:prstGeom prst="roundRect">
            <a:avLst/>
          </a:prstGeom>
          <a:solidFill>
            <a:srgbClr val="F0E5CD"/>
          </a:solidFill>
          <a:ln>
            <a:solidFill>
              <a:srgbClr val="BF9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9555480" y="5486400"/>
            <a:ext cx="2194560" cy="7772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200" b="1" i="0">
                <a:solidFill>
                  <a:srgbClr val="5A3818"/>
                </a:solidFill>
                <a:latin typeface="Calibri"/>
              </a:rPr>
              <a:t>ongoing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457200" y="6263640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 i="1">
                <a:solidFill>
                  <a:srgbClr val="6B5A45"/>
                </a:solidFill>
                <a:latin typeface="Calibri"/>
              </a:rPr>
              <a:t>Full 14-step shop sequence in assembly-manual.md. Each step has failure-mode notes.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11430000" y="6537960"/>
            <a:ext cx="6400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900" b="0" i="0">
                <a:solidFill>
                  <a:srgbClr val="6B5A45"/>
                </a:solidFill>
                <a:latin typeface="Calibri"/>
              </a:rPr>
              <a:t>9 / 12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457200" y="653796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 i="1">
                <a:solidFill>
                  <a:srgbClr val="6B5A45"/>
                </a:solidFill>
                <a:latin typeface="Calibri"/>
              </a:rPr>
              <a:t>Hulusi (葫芦丝) family · v4.1 build packet · 2026-05-05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