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svgz" ContentType="image/svg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9" Type="http://schemas.openxmlformats.org/officeDocument/2006/relationships/viewProps" Target="viewProps.xml" /><Relationship Id="rId1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1" Type="http://schemas.openxmlformats.org/officeDocument/2006/relationships/tableStyles" Target="tableStyles.xml" /><Relationship Id="rId2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svgz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Kaval + Alghosazi Fipple Flutes Capstone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Musical instrument documentation capstone</a:t>
            </a:r>
          </a:p>
          <a:p>
            <a:pPr lvl="0"/>
            <a:r>
              <a:rPr/>
              <a:t>Build packet: kaval-alghosazi-flutes</a:t>
            </a:r>
          </a:p>
          <a:p>
            <a:pPr lvl="0"/>
            <a:r>
              <a:rPr/>
              <a:t>Generated: 2026-05-05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Shop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Cut list for lumber/sheet/blank planning.</a:t>
            </a:r>
          </a:p>
          <a:p>
            <a:pPr lvl="0"/>
            <a:r>
              <a:rPr/>
              <a:t>Assembly manual for away-from-keyboard work.</a:t>
            </a:r>
          </a:p>
          <a:p>
            <a:pPr lvl="0"/>
            <a:r>
              <a:rPr/>
              <a:t>Validation sheet for measured dimensions, tuning, pass/fail checks.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Drawings, CAD, CNC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/>
            <a:r>
              <a:rPr/>
              <a:t>drawing-brief.md defines required views, dimensions, datums, sketch intent.</a:t>
            </a:r>
          </a:p>
          <a:p>
            <a:pPr lvl="0"/>
            <a:r>
              <a:rPr/>
              <a:t>cad/ holds models and design tables.</a:t>
            </a:r>
          </a:p>
          <a:p>
            <a:pPr lvl="0"/>
            <a:r>
              <a:rPr/>
              <a:t>cnc/ holds CAM, toolpaths, setup sheets, dry-run notes.</a:t>
            </a:r>
          </a:p>
          <a:p>
            <a:pPr lvl="0"/>
            <a:r>
              <a:rPr/>
              <a:t>drawings/ holds PDFs, SVGs, DXFs, drawing exports.</a:t>
            </a:r>
          </a:p>
        </p:txBody>
      </p:sp>
      <p:pic>
        <p:nvPicPr>
          <p:cNvPr descr="drawings/ALG-A3-J3-body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520700"/>
            <a:ext cx="5105400" cy="3251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drawing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 drawing drawing drawing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Images And Screenshots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images/hero.png</a:t>
            </a:r>
          </a:p>
        </p:txBody>
      </p:sp>
      <p:pic>
        <p:nvPicPr>
          <p:cNvPr descr="images/her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06600" y="1193800"/>
            <a:ext cx="51308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Validation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A4 = 440 Hz reference check.</a:t>
            </a:r>
          </a:p>
          <a:p>
            <a:pPr lvl="0"/>
            <a:r>
              <a:rPr/>
              <a:t>Tuning targets logged in validation.csv.</a:t>
            </a:r>
          </a:p>
          <a:p>
            <a:pPr lvl="0"/>
            <a:r>
              <a:rPr/>
              <a:t>Critical dimensions verified against design sheet and CAD.</a:t>
            </a:r>
          </a:p>
          <a:p>
            <a:pPr lvl="0"/>
            <a:r>
              <a:rPr/>
              <a:t>Photos and revision notes after each major step.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Open Risks /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TBDs in design sheet and BOM.</a:t>
            </a:r>
          </a:p>
          <a:p>
            <a:pPr lvl="0"/>
            <a:r>
              <a:rPr/>
              <a:t>Supplier price/availability not yet verified.</a:t>
            </a:r>
          </a:p>
          <a:p>
            <a:pPr lvl="0"/>
            <a:r>
              <a:rPr/>
              <a:t>Generated images marked as concept placeholders.</a:t>
            </a:r>
          </a:p>
          <a:p>
            <a:pPr lvl="0"/>
            <a:r>
              <a:rPr/>
              <a:t>Empirical corrections await measured prototype data.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Next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Replace TBDs with measured/source-backed values.</a:t>
            </a:r>
          </a:p>
          <a:p>
            <a:pPr lvl="0"/>
            <a:r>
              <a:rPr/>
              <a:t>Verify live supplier price and availability before buying.</a:t>
            </a:r>
          </a:p>
          <a:p>
            <a:pPr lvl="0"/>
            <a:r>
              <a:rPr/>
              <a:t>Export final drawings and visual BOM images.</a:t>
            </a:r>
          </a:p>
          <a:p>
            <a:pPr lvl="0"/>
            <a:r>
              <a:rPr/>
              <a:t>Regenerate this deck and print packet after final edits.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Project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 a buildable family of long fipple kavals and Alghosazi flutes that feel close to the Fujara Flutes references while using Tony’s existing fujara/flute workshop logic: parametric dimensions, a controllable fipple sound-window head, split-blank CNC or deep-bore construction, validation tables, and documented tuning loops.</a:t>
            </a:r>
          </a:p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Read design.md before committing to dimensions or sourcing decisions.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Physics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 flutes are modeled as </a:t>
            </a:r>
            <a:r>
              <a:rPr b="1"/>
              <a:t>open-open cylindrical fipple flutes</a:t>
            </a:r>
            <a:r>
              <a:rPr/>
              <a:t> with a non-NAF fujara-style sound-window end correction.</a:t>
            </a:r>
          </a:p>
          <a:p>
            <a:pPr lvl="0" indent="0">
              <a:buNone/>
            </a:pPr>
            <a:r>
              <a:rPr>
                <a:latin typeface="Courier"/>
              </a:rPr>
              <a:t>f = c / (2 * L_eff)
c = 13552 in/s at about 68 F
L_eff = physical_labium_to_foot + foot_end_correction + sound_window_correction
foot_end_correction ~= 0.6 * bore_radius
sound_window_correction = measured prototype value, not Tony's NAF K2 table</a:t>
            </a:r>
          </a:p>
          <a:p>
            <a:pPr lvl="0" indent="0">
              <a:buNone/>
            </a:pPr>
            <a:r>
              <a:rPr>
                <a:latin typeface="Courier"/>
              </a:rPr>
              <a:t>x_from_labium = labium_to_foot * 2^(-semitone_offset / 12)
x_from_foot = labium_to_foot - x_from_labium</a:t>
            </a:r>
          </a:p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Governing equations extracted verbatim from design.md. Apply empirical corrections (NAF K2, scale offsets) only where the model permits — see references/acoustic-models.md.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How To Use This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Start with design.md for intent and assumptions.</a:t>
            </a:r>
          </a:p>
          <a:p>
            <a:pPr lvl="0"/>
            <a:r>
              <a:rPr/>
              <a:t>Use bom.csv, sourcing.csv, and cut-list.csv before buying or cutting.</a:t>
            </a:r>
          </a:p>
          <a:p>
            <a:pPr lvl="0"/>
            <a:r>
              <a:rPr/>
              <a:t>Use drawing-brief.md and CAD/CNC folders before machining.</a:t>
            </a:r>
          </a:p>
          <a:p>
            <a:pPr lvl="0"/>
            <a:r>
              <a:rPr/>
              <a:t>Print the packet for shopping, shop work, and validation.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File 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design.md: Project intent, catalog metadata, assumptions, and validation plan.</a:t>
            </a:r>
          </a:p>
          <a:p>
            <a:pPr lvl="0"/>
            <a:r>
              <a:rPr/>
              <a:t>bom.csv: Starter bill of materials with part categories, quantities, drawing refs, and notes.</a:t>
            </a:r>
          </a:p>
          <a:p>
            <a:pPr lvl="0"/>
            <a:r>
              <a:rPr/>
              <a:t>sourcing.csv: Supplier/search tracker with specs, price/date fields, lead time, substitutes, and risks.</a:t>
            </a:r>
          </a:p>
          <a:p>
            <a:pPr lvl="0"/>
            <a:r>
              <a:rPr/>
              <a:t>cut-list.csv: Rough/final stock sizes, material, grain/orientation, operations, yield, and offcuts.</a:t>
            </a:r>
          </a:p>
          <a:p>
            <a:pPr lvl="0"/>
            <a:r>
              <a:rPr/>
              <a:t>drawing-brief.md: Manufacturing drawing and technical product sketch brief.</a:t>
            </a:r>
          </a:p>
          <a:p>
            <a:pPr lvl="0"/>
            <a:r>
              <a:rPr/>
              <a:t>assembly-manual.md: Shop-facing sequence, tools, fixtures, safety, tuning, finishing, and maintenance notes.</a:t>
            </a:r>
          </a:p>
          <a:p>
            <a:pPr lvl="0"/>
            <a:r>
              <a:rPr/>
              <a:t>validation.csv: Target/measured values, tolerance, environment, result, and tuning/build action log.</a:t>
            </a:r>
          </a:p>
          <a:p>
            <a:pPr lvl="0"/>
            <a:r>
              <a:rPr/>
              <a:t>supplier-rfq.md: Supplier email/request-for-quote starter.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Family Spec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member_id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subtype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target_note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target_hz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scale_label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hole_count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hole_offsets_st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bore_id_in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body_od_in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wall_in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total_length_cm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total_length_in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top_to_window_in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labium_to_foot_in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open_pipe_leff_in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estimated_sound_window_correction_in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tuning_delta_interpretation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chamber_to_bore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wood_species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source_basis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done_bar_ref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KAV-GS3-5H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5-hole Moldavian/Romanian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207.652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Kaval gypsy mode: 0,2,3,6,7,8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2 3 6 7 8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79.0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31.102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29.502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32.631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3.129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33.7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Locust or 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or split blank; optional two-piece joint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G# kaval length 79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Longest 5-hole starter; use as low-voice reference.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KAV-A3-5H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5-hole Moldavian/Romanian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Kaval gypsy mode: 0,2,3,6,7,8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2 3 6 7 8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74.0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29.134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27.534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3.266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two-piece optional hand-cut joint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A kaval length 74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Recommended first kaval because length, bore, and hand span are forgiving.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KAV-B3-5H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5-hole Moldavian/Romanian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246.942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Kaval gypsy mode: 0,2,3,6,7,8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2 3 6 7 8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67.0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26.378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24.878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27.440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2.562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B kaval length 67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Compact 5-hole version; tighter fipple tolerances.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KAV-C4-5H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5-hole Moldavian/Romanian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261.626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Kaval gypsy mode: 0,2,3,6,7,8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2 3 6 7 8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0.7500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62.0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24.409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1.450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22.959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25.900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2.940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Elder, maple, or cherry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C kaval length 62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Smallest 5-hole kaval; good for fipple/head trials.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KAV-A3-7H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7-hole expanded Moldavian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Expanded kaval: 0,2,3,4,6,7,8,9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2 3 4 6 7 8 9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1.4000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0.2625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90.0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35.433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1.650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33.783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-2.983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negative: observed source length is overlong for this nominal root; trim foot or reassess key naming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38.6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7-hole A kaval length 90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Expanded note set; lower holes may be covered with finger bases.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KAV-AS3-7H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7-hole expanded Moldavian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233.082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Expanded kaval: 0,2,3,4,6,7,8,9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2 3 4 6 7 8 9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1.4000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0.2625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33.465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1.650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31.815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29.071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-2.743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negative: observed source length is overlong for this nominal root; trim foot or reassess key naming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36.4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Dogwood or 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two-piece optional hand-cut joint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7-hole A# kaval length 85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Good two-piece test because the published example is collapsible.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KAV-B3-7H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Kaval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7-hole expanded Moldavian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246.942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Expanded kaval: 0,2,3,4,6,7,8,9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2 3 4 6 7 8 9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69.0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27.165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25.665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27.440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1.774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7-hole B kaval length 69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Compact 7-hole version; validate hand position before final hole diameters.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ALG-AS3-J2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Alghosazi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 with thumb hole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233.082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Anasazi-derived: 0,2,4,7,9,11,12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2 4 7 9 11 12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82.0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32.283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30.483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29.071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-1.412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negative: observed source length is overlong for this nominal root; trim foot or reassess key naming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34.8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Ash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two-piece hand-cut joint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A# Alghosazi length 82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Recommended first Alghosazi; published example uses a collapsible joint.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ALG-AS3-SOLID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Alghosazi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 with thumb hole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A#3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233.082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Anasazi-derived: 0,2,4,7,9,11,12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2 4 7 9 11 12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33.465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31.665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29.071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-2.593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negative: observed source length is overlong for this nominal root; trim foot or reassess key naming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36.2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Locust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solid A# Alghosazi length 85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Solid-body alternate for comparing joint vs no-joint response.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ALG-A3-J3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Alghosazi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 with thumb hole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220.000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Anasazi-derived: 0,2,4,7,9,11,12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2 4 7 9 11 12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73.0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28.740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1.750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26.990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30.800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3.810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30.8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Oak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three-piece hand-cut joint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A Alghosazi length 73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 as the modular joint stress test.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ALG-B3-SOLID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Fipple Alghosazi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 with thumb hole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246.942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Anasazi-derived: 0,2,4,7,9,11,12 semitones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2 4 7 9 11 12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0.8125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1.3125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0.2500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27.559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1.650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25.909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27.440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1.531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positive: needs fipple/window end correction or added acoustic 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31.9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Elder or maple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solid split blank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Flutes observed B Alghosazi length 70 cm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fujara + flutes + pistalka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Compact Alghosazi; top thumb hole needs ergonomic mockup.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Speaker notes:</a:t>
            </a:r>
            <a:r>
              <a:rPr/>
              <a:t> Sizes scale via the master scale factor; tuning targets are first-order Helmholtz/cantilever predictions to be empirically corrected per prototype.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 and assumptions</a:t>
            </a:r>
          </a:p>
          <a:p>
            <a:pPr lvl="0"/>
            <a:r>
              <a:rPr/>
              <a:t>Source materials and hardware</a:t>
            </a:r>
          </a:p>
          <a:p>
            <a:pPr lvl="0"/>
            <a:r>
              <a:rPr/>
              <a:t>Prepare stock, fixtures, and CNC/laser/lathe setup</a:t>
            </a:r>
          </a:p>
          <a:p>
            <a:pPr lvl="0"/>
            <a:r>
              <a:rPr/>
              <a:t>Assemble, tune, finish, and validate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Sourcing And BOM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BOM gives part categories and drawing references.</a:t>
            </a:r>
          </a:p>
          <a:p>
            <a:pPr lvl="0"/>
            <a:r>
              <a:rPr/>
              <a:t>Sourcing tracks search terms, supplier candidates, price/date, lead time, substitutions.</a:t>
            </a:r>
          </a:p>
          <a:p>
            <a:pPr lvl="0"/>
            <a:r>
              <a:rPr/>
              <a:t>Visual BOM brief turns the parts list into a presentation-ready image board.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2026-05-06T06:09:39Z</dcterms:created>
  <dcterms:modified xsi:type="dcterms:W3CDTF">2026-05-06T06:09:39Z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