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svgz" ContentType="image/svg+xml"/>
  <Override PartName="/docProps/app.xml" ContentType="application/vnd.openxmlformats-officedocument.extended-propertie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viewProps.xml" ContentType="application/vnd.openxmlformats-officedocument.presentationml.viewPro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</Types>
</file>

<file path=_rels/.rels><?xml version="1.0" encoding="UTF-8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package/2006/relationships/metadata/extended-properties" Target="docProps/app.xml" /><Relationship Id="rId4" Type="http://schemas.openxmlformats.org/officeDocument/2006/relationships/custom-properties" Target="docProps/custom.xml" />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autoCompressPictures="0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5143500" type="screen16x9"/>
  <p:notesSz cx="6858000" cy="9144000"/>
  <p:defaultTextStyle>
    <a:defPPr>
      <a:defRPr lang="en-US"/>
    </a:defPPr>
    <a:lvl1pPr algn="l" defTabSz="4572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4572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4572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4572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4572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4572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4572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4572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4572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p="http://schemas.openxmlformats.org/presentationml/2006/main" xmlns:r="http://schemas.openxmlformats.org/officeDocument/2006/relationships">
  <p:normalViewPr>
    <p:restoredLeft autoAdjust="0" sz="15643"/>
    <p:restoredTop autoAdjust="0" sz="94694"/>
  </p:normalViewPr>
  <p:slideViewPr>
    <p:cSldViewPr snapToGrid="0" snapToObjects="1">
      <p:cViewPr varScale="1">
        <p:scale>
          <a:sx d="100" n="161"/>
          <a:sy d="100" n="161"/>
        </p:scale>
        <p:origin x="560" y="200"/>
      </p:cViewPr>
      <p:guideLst>
        <p:guide orient="horz" pos="1620"/>
        <p:guide pos="2880"/>
      </p:guideLst>
    </p:cSldViewPr>
  </p:slideViewPr>
  <p:outlineViewPr>
    <p:cViewPr>
      <p:scale>
        <a:sx d="100" n="33"/>
        <a:sy d="100" n="33"/>
      </p:scale>
      <p:origin x="0" y="0"/>
    </p:cViewPr>
  </p:outlineViewPr>
  <p:notesTextViewPr>
    <p:cViewPr>
      <p:scale>
        <a:sx d="100" n="100"/>
        <a:sy d="100" n="100"/>
      </p:scale>
      <p:origin x="0" y="0"/>
    </p:cViewPr>
  </p:notesTextViewPr>
  <p:gridSpacing cx="76200" cy="76200"/>
</p:viewPr>
</file>

<file path=ppt/_rels/presentation.xml.rels><?xml version="1.0" encoding="UTF-8"?><Relationships xmlns="http://schemas.openxmlformats.org/package/2006/relationships"><Relationship Id="rId2" Type="http://schemas.openxmlformats.org/officeDocument/2006/relationships/slide" Target="slides/slide1.xml" /><Relationship Id="rId3" Type="http://schemas.openxmlformats.org/officeDocument/2006/relationships/slide" Target="slides/slide2.xml" /><Relationship Id="rId4" Type="http://schemas.openxmlformats.org/officeDocument/2006/relationships/slide" Target="slides/slide3.xml" /><Relationship Id="rId5" Type="http://schemas.openxmlformats.org/officeDocument/2006/relationships/slide" Target="slides/slide4.xml" /><Relationship Id="rId6" Type="http://schemas.openxmlformats.org/officeDocument/2006/relationships/slide" Target="slides/slide5.xml" /><Relationship Id="rId7" Type="http://schemas.openxmlformats.org/officeDocument/2006/relationships/slide" Target="slides/slide6.xml" /><Relationship Id="rId8" Type="http://schemas.openxmlformats.org/officeDocument/2006/relationships/slide" Target="slides/slide7.xml" /><Relationship Id="rId9" Type="http://schemas.openxmlformats.org/officeDocument/2006/relationships/slide" Target="slides/slide8.xml" /><Relationship Id="rId10" Type="http://schemas.openxmlformats.org/officeDocument/2006/relationships/slide" Target="slides/slide9.xml" /><Relationship Id="rId11" Type="http://schemas.openxmlformats.org/officeDocument/2006/relationships/slide" Target="slides/slide10.xml" /><Relationship Id="rId12" Type="http://schemas.openxmlformats.org/officeDocument/2006/relationships/slide" Target="slides/slide11.xml" /><Relationship Id="rId13" Type="http://schemas.openxmlformats.org/officeDocument/2006/relationships/slide" Target="slides/slide12.xml" /><Relationship Id="rId14" Type="http://schemas.openxmlformats.org/officeDocument/2006/relationships/slide" Target="slides/slide13.xml" /><Relationship Id="rId15" Type="http://schemas.openxmlformats.org/officeDocument/2006/relationships/slide" Target="slides/slide14.xml" /><Relationship Id="rId16" Type="http://schemas.openxmlformats.org/officeDocument/2006/relationships/slide" Target="slides/slide15.xml" /><Relationship Id="rId17" Type="http://schemas.openxmlformats.org/officeDocument/2006/relationships/slide" Target="slides/slide16.xml" /><Relationship Id="rId18" Type="http://schemas.openxmlformats.org/officeDocument/2006/relationships/slide" Target="slides/slide17.xml" /><Relationship Id="rId20" Type="http://schemas.openxmlformats.org/officeDocument/2006/relationships/viewProps" Target="viewProps.xml" /><Relationship Id="rId19" Type="http://schemas.openxmlformats.org/officeDocument/2006/relationships/presProps" Target="presProps.xml" /><Relationship Id="rId1" Type="http://schemas.openxmlformats.org/officeDocument/2006/relationships/slideMaster" Target="slideMasters/slideMaster1.xml" /><Relationship Id="rId22" Type="http://schemas.openxmlformats.org/officeDocument/2006/relationships/tableStyles" Target="tableStyles.xml" /><Relationship Id="rId21" Type="http://schemas.openxmlformats.org/officeDocument/2006/relationships/theme" Target="theme/theme1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357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14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529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46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069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886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793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721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901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895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899855"/>
      </p:ext>
    </p:extLst>
  </p:cSld>
  <p:clrMapOvr>
    <a:masterClrMapping/>
  </p:clrMapOvr>
</p:sldLayout>
</file>

<file path=ppt/slideMasters/_rels/slideMaster1.xml.rels><?xml version="1.0" encoding="UTF-8"?><Relationships xmlns="http://schemas.openxmlformats.org/package/2006/relationships"><Relationship Id="rId8" Target="../slideLayouts/slideLayout8.xml" Type="http://schemas.openxmlformats.org/officeDocument/2006/relationships/slideLayout" /><Relationship Id="rId3" Target="../slideLayouts/slideLayout3.xml" Type="http://schemas.openxmlformats.org/officeDocument/2006/relationships/slideLayout" /><Relationship Id="rId7" Target="../slideLayouts/slideLayout7.xml" Type="http://schemas.openxmlformats.org/officeDocument/2006/relationships/slideLayout" /><Relationship Id="rId12" Target="../theme/theme1.xml" Type="http://schemas.openxmlformats.org/officeDocument/2006/relationships/theme" /><Relationship Id="rId2" Target="../slideLayouts/slideLayout2.xml" Type="http://schemas.openxmlformats.org/officeDocument/2006/relationships/slideLayout" /><Relationship Id="rId1" Target="../slideLayouts/slideLayout1.xml" Type="http://schemas.openxmlformats.org/officeDocument/2006/relationships/slideLayout" /><Relationship Id="rId6" Target="../slideLayouts/slideLayout6.xml" Type="http://schemas.openxmlformats.org/officeDocument/2006/relationships/slideLayout" /><Relationship Id="rId11" Target="../slideLayouts/slideLayout11.xml" Type="http://schemas.openxmlformats.org/officeDocument/2006/relationships/slideLayout" /><Relationship Id="rId5" Target="../slideLayouts/slideLayout5.xml" Type="http://schemas.openxmlformats.org/officeDocument/2006/relationships/slideLayout" /><Relationship Id="rId10" Target="../slideLayouts/slideLayout10.xml" Type="http://schemas.openxmlformats.org/officeDocument/2006/relationships/slideLayout" /><Relationship Id="rId4" Target="../slideLayouts/slideLayout4.xml" Type="http://schemas.openxmlformats.org/officeDocument/2006/relationships/slideLayout" /><Relationship Id="rId9" Target="../slideLayouts/slideLayout9.xml" Type="http://schemas.openxmlformats.org/officeDocument/2006/relationships/slideLayout" />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anchor="ctr" bIns="45720" lIns="91440" rIns="91440" rtlCol="0" tIns="45720" vert="horz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idx="1" type="body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bIns="45720" lIns="91440" rIns="91440" rtlCol="0" tIns="45720" vert="horz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idx="2" sz="half" type="dt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idx="3" sz="quarter" type="ftr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idx="4" sz="quarter" type="sldNum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200875"/>
      </p:ext>
    </p:extLst>
  </p:cSld>
  <p:clrMap accent1="accent1" accent2="accent2" accent3="accent3" accent4="accent4" accent5="accent5" accent6="accent6" bg1="lt1" bg2="lt2" folHlink="folHlink" hlink="hlink" tx1="dk1" tx2="dk2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42900" eaLnBrk="1" hangingPunct="1" latinLnBrk="0" rtl="0">
        <a:spcBef>
          <a:spcPct val="0"/>
        </a:spcBef>
        <a:buNone/>
        <a:defRPr kern="1200" sz="33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algn="l" defTabSz="342900" eaLnBrk="1" hangingPunct="1" indent="-342900" latinLnBrk="0" marL="342900" rtl="0">
        <a:spcBef>
          <a:spcPct val="20000"/>
        </a:spcBef>
        <a:buFont typeface="Arial"/>
        <a:buChar char="•"/>
        <a:defRPr kern="1200" sz="2400">
          <a:solidFill>
            <a:schemeClr val="tx1"/>
          </a:solidFill>
          <a:latin typeface="+mn-lt"/>
          <a:ea typeface="+mn-ea"/>
          <a:cs typeface="+mn-cs"/>
        </a:defRPr>
      </a:lvl1pPr>
      <a:lvl2pPr algn="l" defTabSz="342900" eaLnBrk="1" hangingPunct="1" indent="-342900" latinLnBrk="0" marL="685800" rtl="0">
        <a:spcBef>
          <a:spcPct val="20000"/>
        </a:spcBef>
        <a:buFont typeface="Arial"/>
        <a:buChar char="–"/>
        <a:defRPr kern="1200" sz="2100">
          <a:solidFill>
            <a:schemeClr val="tx1"/>
          </a:solidFill>
          <a:latin typeface="+mn-lt"/>
          <a:ea typeface="+mn-ea"/>
          <a:cs typeface="+mn-cs"/>
        </a:defRPr>
      </a:lvl2pPr>
      <a:lvl3pPr algn="l" defTabSz="342900" eaLnBrk="1" hangingPunct="1" indent="-342900" latinLnBrk="0" marL="1028700" rtl="0">
        <a:spcBef>
          <a:spcPct val="20000"/>
        </a:spcBef>
        <a:buFont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3pPr>
      <a:lvl4pPr algn="l" defTabSz="342900" eaLnBrk="1" hangingPunct="1" indent="-342900" latinLnBrk="0" marL="1371600" rtl="0">
        <a:spcBef>
          <a:spcPct val="20000"/>
        </a:spcBef>
        <a:buFont typeface="Arial"/>
        <a:buChar char="–"/>
        <a:defRPr kern="1200" sz="1500">
          <a:solidFill>
            <a:schemeClr val="tx1"/>
          </a:solidFill>
          <a:latin typeface="+mn-lt"/>
          <a:ea typeface="+mn-ea"/>
          <a:cs typeface="+mn-cs"/>
        </a:defRPr>
      </a:lvl4pPr>
      <a:lvl5pPr algn="l" defTabSz="342900" eaLnBrk="1" hangingPunct="1" indent="-342900" latinLnBrk="0" marL="1714500" rtl="0">
        <a:spcBef>
          <a:spcPct val="20000"/>
        </a:spcBef>
        <a:buFont typeface="Arial"/>
        <a:buChar char="»"/>
        <a:defRPr kern="1200" sz="1500">
          <a:solidFill>
            <a:schemeClr val="tx1"/>
          </a:solidFill>
          <a:latin typeface="+mn-lt"/>
          <a:ea typeface="+mn-ea"/>
          <a:cs typeface="+mn-cs"/>
        </a:defRPr>
      </a:lvl5pPr>
      <a:lvl6pPr algn="l" defTabSz="342900" eaLnBrk="1" hangingPunct="1" indent="-342900" latinLnBrk="0" marL="20574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6pPr>
      <a:lvl7pPr algn="l" defTabSz="342900" eaLnBrk="1" hangingPunct="1" indent="-342900" latinLnBrk="0" marL="24003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7pPr>
      <a:lvl8pPr algn="l" defTabSz="342900" eaLnBrk="1" hangingPunct="1" indent="-342900" latinLnBrk="0" marL="27432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8pPr>
      <a:lvl9pPr algn="l" defTabSz="342900" eaLnBrk="1" hangingPunct="1" indent="-342900" latinLnBrk="0" marL="30861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algn="l" defTabSz="342900" eaLnBrk="1" hangingPunct="1" latinLnBrk="0" marL="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1pPr>
      <a:lvl2pPr algn="l" defTabSz="342900" eaLnBrk="1" hangingPunct="1" latinLnBrk="0" marL="3429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2pPr>
      <a:lvl3pPr algn="l" defTabSz="342900" eaLnBrk="1" hangingPunct="1" latinLnBrk="0" marL="6858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3pPr>
      <a:lvl4pPr algn="l" defTabSz="342900" eaLnBrk="1" hangingPunct="1" latinLnBrk="0" marL="10287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4pPr>
      <a:lvl5pPr algn="l" defTabSz="342900" eaLnBrk="1" hangingPunct="1" latinLnBrk="0" marL="13716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5pPr>
      <a:lvl6pPr algn="l" defTabSz="342900" eaLnBrk="1" hangingPunct="1" latinLnBrk="0" marL="17145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6pPr>
      <a:lvl7pPr algn="l" defTabSz="342900" eaLnBrk="1" hangingPunct="1" latinLnBrk="0" marL="20574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7pPr>
      <a:lvl8pPr algn="l" defTabSz="342900" eaLnBrk="1" hangingPunct="1" latinLnBrk="0" marL="24003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8pPr>
      <a:lvl9pPr algn="l" defTabSz="342900" eaLnBrk="1" hangingPunct="1" latinLnBrk="0" marL="27432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0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1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2.xml.rels><?xml version="1.0" encoding="UTF-8"?><Relationships xmlns="http://schemas.openxmlformats.org/package/2006/relationships"><Relationship Id="rId1" Type="http://schemas.openxmlformats.org/officeDocument/2006/relationships/slideLayout" Target="../slideLayouts/slideLayout8.xml" /><Relationship Id="rId2" Type="http://schemas.openxmlformats.org/officeDocument/2006/relationships/image" Target="../media/image1.svgz" /></Relationships>
</file>

<file path=ppt/slides/_rels/slide13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4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5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6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7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8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9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Marimba CNC Bar And Resonator Build Packet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Musical instrument documentation capstone</a:t>
            </a:r>
          </a:p>
          <a:p>
            <a:pPr lvl="0"/>
            <a:r>
              <a:rPr/>
              <a:t>Build packet: marimba</a:t>
            </a:r>
          </a:p>
          <a:p>
            <a:pPr lvl="0"/>
            <a:r>
              <a:rPr/>
              <a:t>Generated: 2026-05-06</a:t>
            </a:r>
          </a:p>
        </p:txBody>
      </p:sp>
    </p:spTree>
  </p:cSld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Sourcing And BOM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BOM gives part categories and drawing references.</a:t>
            </a:r>
          </a:p>
          <a:p>
            <a:pPr lvl="0"/>
            <a:r>
              <a:rPr/>
              <a:t>Sourcing tracks search terms, supplier candidates, price/date, lead time, substitutions.</a:t>
            </a:r>
          </a:p>
          <a:p>
            <a:pPr lvl="0"/>
            <a:r>
              <a:rPr/>
              <a:t>Visual BOM brief turns the parts list into a presentation-ready image board.</a:t>
            </a:r>
          </a:p>
        </p:txBody>
      </p:sp>
    </p:spTree>
  </p:cSld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Shop Packet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Cut list for lumber/sheet/blank planning.</a:t>
            </a:r>
          </a:p>
          <a:p>
            <a:pPr lvl="0"/>
            <a:r>
              <a:rPr/>
              <a:t>Assembly manual for away-from-keyboard work.</a:t>
            </a:r>
          </a:p>
          <a:p>
            <a:pPr lvl="0"/>
            <a:r>
              <a:rPr/>
              <a:t>Validation sheet for measured dimensions, tuning, pass/fail checks.</a:t>
            </a:r>
          </a:p>
        </p:txBody>
      </p:sp>
    </p:spTree>
  </p:cSld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/>
          <a:lstStyle/>
          <a:p>
            <a:pPr lvl="0" indent="0" marL="0">
              <a:buNone/>
            </a:pPr>
            <a:r>
              <a:rPr/>
              <a:t>Drawings, CAD, CNC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idx="2" sz="half" type="body"/>
          </p:nvPr>
        </p:nvSpPr>
        <p:spPr/>
        <p:txBody>
          <a:bodyPr/>
          <a:lstStyle/>
          <a:p>
            <a:pPr lvl="0"/>
            <a:r>
              <a:rPr/>
              <a:t>drawing-brief.md defines required views, dimensions, datums, sketch intent.</a:t>
            </a:r>
          </a:p>
          <a:p>
            <a:pPr lvl="0"/>
            <a:r>
              <a:rPr/>
              <a:t>cad/ holds models and design tables.</a:t>
            </a:r>
          </a:p>
          <a:p>
            <a:pPr lvl="0"/>
            <a:r>
              <a:rPr/>
              <a:t>cnc/ holds CAM, toolpaths, setup sheets, dry-run notes.</a:t>
            </a:r>
          </a:p>
          <a:p>
            <a:pPr lvl="0"/>
            <a:r>
              <a:rPr/>
              <a:t>drawings/ holds PDFs, SVGs, DXFs, drawing exports.</a:t>
            </a:r>
          </a:p>
        </p:txBody>
      </p:sp>
      <p:pic>
        <p:nvPicPr>
          <p:cNvPr descr="drawings/MAR-A3-body.svg" id="0" name="Picture 1"/>
          <p:cNvPicPr>
            <a:picLocks noGrp="1"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3568700" y="990600"/>
            <a:ext cx="5105400" cy="2298700"/>
          </a:xfrm>
          <a:prstGeom prst="rect">
            <a:avLst/>
          </a:prstGeom>
          <a:noFill/>
          <a:ln w="9525">
            <a:noFill/>
            <a:headEnd/>
            <a:tailEnd/>
          </a:ln>
        </p:spPr>
      </p:pic>
      <p:sp>
        <p:nvSpPr>
          <p:cNvPr id="1" name="TextBox 3"/>
          <p:cNvSpPr txBox="1"/>
          <p:nvPr/>
        </p:nvSpPr>
        <p:spPr>
          <a:xfrm>
            <a:off x="3568700" y="4076700"/>
            <a:ext cx="5105400" cy="508000"/>
          </a:xfrm>
          <a:prstGeom prst="rect">
            <a:avLst/>
          </a:prstGeom>
          <a:noFill/>
        </p:spPr>
        <p:txBody>
          <a:bodyPr/>
          <a:lstStyle/>
          <a:p>
            <a:pPr lvl="0" indent="0" marL="0" algn="ctr">
              <a:buNone/>
            </a:pPr>
            <a:r>
              <a:rPr/>
              <a:t>drawing</a:t>
            </a:r>
          </a:p>
        </p:txBody>
      </p:sp>
    </p:spTree>
  </p:cSld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 drawing drawing drawing</a:t>
            </a:r>
          </a:p>
        </p:txBody>
      </p:sp>
    </p:spTree>
  </p:cSld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Images And Screenshots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Add hero render/photo, visual BOM, shop screenshots, drawing previews, validation photos in images/.</a:t>
            </a:r>
          </a:p>
        </p:txBody>
      </p:sp>
    </p:spTree>
  </p:cSld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Validation Plan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A4 = 440 Hz reference check.</a:t>
            </a:r>
          </a:p>
          <a:p>
            <a:pPr lvl="0"/>
            <a:r>
              <a:rPr/>
              <a:t>Tuning targets logged in validation.csv.</a:t>
            </a:r>
          </a:p>
          <a:p>
            <a:pPr lvl="0"/>
            <a:r>
              <a:rPr/>
              <a:t>Critical dimensions verified against design sheet and CAD.</a:t>
            </a:r>
          </a:p>
          <a:p>
            <a:pPr lvl="0"/>
            <a:r>
              <a:rPr/>
              <a:t>Photos and revision notes after each major step.</a:t>
            </a:r>
          </a:p>
        </p:txBody>
      </p:sp>
    </p:spTree>
  </p:cSld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Open Risks / Decisions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TBDs in design sheet and BOM.</a:t>
            </a:r>
          </a:p>
          <a:p>
            <a:pPr lvl="0"/>
            <a:r>
              <a:rPr/>
              <a:t>Supplier price/availability not yet verified.</a:t>
            </a:r>
          </a:p>
          <a:p>
            <a:pPr lvl="0"/>
            <a:r>
              <a:rPr/>
              <a:t>Generated images marked as concept placeholders.</a:t>
            </a:r>
          </a:p>
          <a:p>
            <a:pPr lvl="0"/>
            <a:r>
              <a:rPr/>
              <a:t>Empirical corrections await measured prototype data.</a:t>
            </a:r>
          </a:p>
        </p:txBody>
      </p:sp>
    </p:spTree>
  </p:cSld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Next Actions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Replace TBDs with measured/source-backed values.</a:t>
            </a:r>
          </a:p>
          <a:p>
            <a:pPr lvl="0"/>
            <a:r>
              <a:rPr/>
              <a:t>Verify live supplier price and availability before buying.</a:t>
            </a:r>
          </a:p>
          <a:p>
            <a:pPr lvl="0"/>
            <a:r>
              <a:rPr/>
              <a:t>Export final drawings and visual BOM images.</a:t>
            </a:r>
          </a:p>
          <a:p>
            <a:pPr lvl="0"/>
            <a:r>
              <a:rPr/>
              <a:t>Regenerate this deck and print packet after final edits.</a:t>
            </a:r>
          </a:p>
        </p:txBody>
      </p:sp>
    </p:spTree>
  </p:cSld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Project Intent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Build a 37-bar C3-C6 marimba packet from the existing workbook design table. The first build target is a CNC-friendly instrument with African Padauk bars, parabolic underside arch undercuts, drilled node supports, quarter-wave resonators, and a frame layout that can become a SolidWorks master sketch.</a:t>
            </a:r>
          </a:p>
          <a:p>
            <a:pPr lvl="0" indent="0" marL="0">
              <a:buNone/>
            </a:pPr>
            <a:r>
              <a:rPr i="1"/>
              <a:t>Speaker notes:</a:t>
            </a:r>
            <a:r>
              <a:rPr/>
              <a:t> Read design.md before committing to dimensions or sourcing decisions.</a:t>
            </a:r>
          </a:p>
        </p:txBody>
      </p:sp>
    </p:spTree>
  </p:cSld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Physics Model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spcBef>
                <a:spcPts val="3000"/>
              </a:spcBef>
              <a:buNone/>
            </a:pPr>
            <a:r>
              <a:rPr b="1"/>
              <a:t>Bar Pitch</a:t>
            </a:r>
          </a:p>
          <a:p>
            <a:pPr lvl="0" indent="0">
              <a:buNone/>
            </a:pPr>
            <a:r>
              <a:rPr>
                <a:latin typeface="Courier"/>
              </a:rPr>
              <a:t>lambda_1 = 4.730
f_1 = (lambda_1^2 / (2*pi*L^2)) * sqrt(E*I/(rho*A))</a:t>
            </a:r>
          </a:p>
          <a:p>
            <a:pPr lvl="0" indent="0">
              <a:buNone/>
            </a:pPr>
            <a:r>
              <a:rPr>
                <a:latin typeface="Courier"/>
              </a:rPr>
              <a:t>f ~= K * t / L^2
L ~= sqrt(K * t / f)</a:t>
            </a:r>
          </a:p>
          <a:p>
            <a:pPr lvl="0" indent="0">
              <a:buNone/>
            </a:pPr>
            <a:r>
              <a:rPr>
                <a:latin typeface="Courier"/>
              </a:rPr>
              <a:t>K = 155502
t = 0.875 in</a:t>
            </a:r>
          </a:p>
          <a:p>
            <a:pPr lvl="0" indent="0">
              <a:buNone/>
            </a:pPr>
            <a:r>
              <a:rPr>
                <a:latin typeface="Courier"/>
              </a:rPr>
              <a:t>node_1 = 0.224 * L
node_2 = 0.776 * L</a:t>
            </a:r>
          </a:p>
          <a:p>
            <a:pPr lvl="0" indent="0">
              <a:buNone/>
            </a:pPr>
            <a:r>
              <a:rPr>
                <a:latin typeface="Courier"/>
              </a:rPr>
              <a:t>arch_depth = (edge_thickness - min_center_thickness) * min(1, (96 - midi)/48)
center_thickness = edge_thickness - arch_depth</a:t>
            </a:r>
          </a:p>
          <a:p>
            <a:pPr lvl="0" indent="0">
              <a:buNone/>
            </a:pPr>
            <a:r>
              <a:rPr>
                <a:latin typeface="Courier"/>
              </a:rPr>
              <a:t>L_res = 13552 / (4 * f) - 0.82 * bore</a:t>
            </a:r>
          </a:p>
          <a:p>
            <a:pPr lvl="0" indent="0" marL="0">
              <a:buNone/>
            </a:pPr>
            <a:r>
              <a:rPr i="1"/>
              <a:t>Speaker notes:</a:t>
            </a:r>
            <a:r>
              <a:rPr/>
              <a:t> Governing equations extracted verbatim from design.md. Apply empirical corrections (NAF K2, scale offsets) only where the model permits — see references/acoustic-models.md.</a:t>
            </a:r>
          </a:p>
        </p:txBody>
      </p:sp>
    </p:spTree>
  </p:cSld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Hardware Alignment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The support rails follow the node path rather than a fixed straight rail. For each bar:</a:t>
            </a:r>
          </a:p>
          <a:p>
            <a:pPr lvl="0" indent="0" marL="0">
              <a:buNone/>
            </a:pPr>
            <a:r>
              <a:rPr i="1"/>
              <a:t>Speaker notes:</a:t>
            </a:r>
            <a:r>
              <a:rPr/>
              <a:t> Identifies which shop pipeline(s) this instrument lives in: Bambu+kiln slip-cast, 40W laser flat-pack, CNC+lathe, segmented turning, drum-skin work, or hybrid combinations.</a:t>
            </a:r>
          </a:p>
        </p:txBody>
      </p:sp>
    </p:spTree>
  </p:cSld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How To Use This Packet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Start with design.md for intent and assumptions.</a:t>
            </a:r>
          </a:p>
          <a:p>
            <a:pPr lvl="0"/>
            <a:r>
              <a:rPr/>
              <a:t>Use bom.csv, sourcing.csv, and cut-list.csv before buying or cutting.</a:t>
            </a:r>
          </a:p>
          <a:p>
            <a:pPr lvl="0"/>
            <a:r>
              <a:rPr/>
              <a:t>Use drawing-brief.md and CAD/CNC folders before machining.</a:t>
            </a:r>
          </a:p>
          <a:p>
            <a:pPr lvl="0"/>
            <a:r>
              <a:rPr/>
              <a:t>Print the packet for shopping, shop work, and validation.</a:t>
            </a:r>
          </a:p>
        </p:txBody>
      </p:sp>
    </p:spTree>
  </p:cSld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File Map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design.md: Project intent, catalog metadata, assumptions, and validation plan.</a:t>
            </a:r>
          </a:p>
          <a:p>
            <a:pPr lvl="0"/>
            <a:r>
              <a:rPr/>
              <a:t>bom.csv: Starter bill of materials with part categories, quantities, drawing refs, and notes.</a:t>
            </a:r>
          </a:p>
          <a:p>
            <a:pPr lvl="0"/>
            <a:r>
              <a:rPr/>
              <a:t>sourcing.csv: Supplier/search tracker with specs, price/date fields, lead time, substitutes, and risks.</a:t>
            </a:r>
          </a:p>
          <a:p>
            <a:pPr lvl="0"/>
            <a:r>
              <a:rPr/>
              <a:t>cut-list.csv: Rough/final stock sizes, material, grain/orientation, operations, yield, and offcuts.</a:t>
            </a:r>
          </a:p>
          <a:p>
            <a:pPr lvl="0"/>
            <a:r>
              <a:rPr/>
              <a:t>drawing-brief.md: Manufacturing drawing and technical product sketch brief.</a:t>
            </a:r>
          </a:p>
          <a:p>
            <a:pPr lvl="0"/>
            <a:r>
              <a:rPr/>
              <a:t>assembly-manual.md: Shop-facing sequence, tools, fixtures, safety, tuning, finishing, and maintenance notes.</a:t>
            </a:r>
          </a:p>
          <a:p>
            <a:pPr lvl="0"/>
            <a:r>
              <a:rPr/>
              <a:t>validation.csv: Target/measured values, tolerance, environment, result, and tuning/build action log.</a:t>
            </a:r>
          </a:p>
          <a:p>
            <a:pPr lvl="0"/>
            <a:r>
              <a:rPr/>
              <a:t>supplier-rfq.md: Supplier email/request-for-quote starter.</a:t>
            </a:r>
          </a:p>
        </p:txBody>
      </p:sp>
    </p:spTree>
  </p:cSld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Family Spec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457200" y="1193800"/>
          <a:ext cx="8229600" cy="33909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2600"/>
                <a:gridCol w="482600"/>
                <a:gridCol w="482600"/>
                <a:gridCol w="482600"/>
                <a:gridCol w="482600"/>
                <a:gridCol w="482600"/>
                <a:gridCol w="482600"/>
                <a:gridCol w="482600"/>
                <a:gridCol w="482600"/>
                <a:gridCol w="482600"/>
                <a:gridCol w="482600"/>
                <a:gridCol w="482600"/>
                <a:gridCol w="482600"/>
                <a:gridCol w="482600"/>
                <a:gridCol w="482600"/>
                <a:gridCol w="482600"/>
                <a:gridCol w="482600"/>
              </a:tblGrid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member_id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target_note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midi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target_hz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predicted_length_in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predicted_width_in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predicted_thick_in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node_1_in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node_2_in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arch_depth_in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center_thickness_in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resonator_length_in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resonator_bore_in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material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k_constant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scale_label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notes</a:t>
                      </a: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MAR-C3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C3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48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130.813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32.251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2.000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0.875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7.224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25.027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0.625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0.250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24.260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2.000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African Padauk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155502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C3-C6 chromatic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Workbook-derived from Marimba sheet; resonator bore currently follows width/end-correction proxy.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MAR-Csharp3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C#3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49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138.591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31.333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2.000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0.875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7.019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24.315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0.612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0.263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22.806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2.000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African Padauk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155502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C3-C6 chromatic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Workbook-derived from Marimba sheet; resonator bore currently follows width/end-correction proxy.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MAR-D3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D3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50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146.832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30.441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2.000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0.875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6.819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23.622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0.599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0.276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21.434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2.000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African Padauk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155502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C3-C6 chromatic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Workbook-derived from Marimba sheet; resonator bore currently follows width/end-correction proxy.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MAR-Dsharp3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D#3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51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155.563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29.575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2.000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0.875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6.625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22.950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0.586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0.289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20.139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2.000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African Padauk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155502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C3-C6 chromatic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Workbook-derived from Marimba sheet; resonator bore currently follows width/end-correction proxy.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MAR-E3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E3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52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164.814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28.733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2.000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0.875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6.436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22.297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0.573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0.302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18.917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2.000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African Padauk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155502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C3-C6 chromatic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Workbook-derived from Marimba sheet; resonator bore currently follows width/end-correction proxy.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MAR-F3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F3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53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174.614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27.915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2.000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0.875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6.253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21.662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0.560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0.315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17.763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2.000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African Padauk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155502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C3-C6 chromatic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Workbook-derived from Marimba sheet; resonator bore currently follows width/end-correction proxy.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MAR-Fsharp3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F#3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54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184.997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27.120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2.000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0.875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6.075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21.045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0.547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0.328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16.674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2.000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African Padauk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155502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C3-C6 chromatic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Workbook-derived from Marimba sheet; resonator bore currently follows width/end-correction proxy.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MAR-G3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G3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55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195.998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26.348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2.000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0.875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5.902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20.446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0.534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0.341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15.646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2.000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African Padauk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155502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C3-C6 chromatic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Workbook-derived from Marimba sheet; resonator bore currently follows width/end-correction proxy.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MAR-Gsharp3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G#3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56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207.652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25.598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2.000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0.875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5.734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19.864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0.521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0.354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14.676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2.000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African Padauk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155502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C3-C6 chromatic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Workbook-derived from Marimba sheet; resonator bore currently follows width/end-correction proxy.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MAR-A3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A3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57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220.000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24.869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2.000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0.875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5.571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19.298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0.508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0.367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13.760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2.000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African Padauk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155502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C3-C6 chromatic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Workbook-derived from Marimba sheet; resonator bore currently follows width/end-correction proxy.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MAR-Asharp3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A#3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58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233.082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24.161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2.000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0.875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5.412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18.749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0.495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0.380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12.896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2.000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African Padauk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155502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C3-C6 chromatic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Workbook-derived from Marimba sheet; resonator bore currently follows width/end-correction proxy.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MAR-B3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B3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59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246.942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23.473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2.000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0.875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5.258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18.215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0.482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0.393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12.080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2.000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African Padauk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155502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C3-C6 chromatic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Workbook-derived from Marimba sheet; resonator bore currently follows width/end-correction proxy.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MAR-C4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C4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60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261.626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22.805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1.750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0.875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5.108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17.697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0.469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0.406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11.515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1.750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African Padauk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155502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C3-C6 chromatic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Workbook-derived from Marimba sheet; resonator bore currently follows width/end-correction proxy.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MAR-Csharp4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C#4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61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277.183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22.156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1.750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0.875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4.963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17.193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0.456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0.419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10.788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1.750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African Padauk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155502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C3-C6 chromatic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Workbook-derived from Marimba sheet; resonator bore currently follows width/end-correction proxy.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MAR-D4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D4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62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293.665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21.525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1.750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0.875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4.822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16.704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0.443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0.432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10.102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1.750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African Padauk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155502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C3-C6 chromatic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Workbook-derived from Marimba sheet; resonator bore currently follows width/end-correction proxy.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MAR-Dsharp4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D#4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63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311.127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20.912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1.750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0.875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4.684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16.228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0.430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0.445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9.454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1.750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African Padauk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155502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C3-C6 chromatic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Workbook-derived from Marimba sheet; resonator bore currently follows width/end-correction proxy.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MAR-E4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E4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64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329.628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20.317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1.750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0.875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4.551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15.766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0.417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0.458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8.843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1.750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African Padauk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155502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C3-C6 chromatic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Workbook-derived from Marimba sheet; resonator bore currently follows width/end-correction proxy.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MAR-F4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F4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65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349.228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19.739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1.750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0.875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4.421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15.317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0.404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0.471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8.266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1.750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African Padauk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155502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C3-C6 chromatic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Workbook-derived from Marimba sheet; resonator bore currently follows width/end-correction proxy.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MAR-Fsharp4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F#4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66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369.994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19.177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1.750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0.875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4.296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14.881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0.391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0.484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7.722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1.750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African Padauk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155502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C3-C6 chromatic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Workbook-derived from Marimba sheet; resonator bore currently follows width/end-correction proxy.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MAR-G4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G4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67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391.995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18.631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1.750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0.875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4.173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14.458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0.378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0.497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7.208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1.750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African Padauk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155502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C3-C6 chromatic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Workbook-derived from Marimba sheet; resonator bore currently follows width/end-correction proxy.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MAR-Gsharp4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G#4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68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415.305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18.100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1.750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0.875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4.054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14.046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0.365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0.510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6.723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1.750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African Padauk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155502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C3-C6 chromatic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Workbook-derived from Marimba sheet; resonator bore currently follows width/end-correction proxy.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MAR-A4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A4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69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440.000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17.585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1.750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0.875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3.939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13.646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0.352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0.523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6.265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1.750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African Padauk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155502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C3-C6 chromatic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Workbook-derived from Marimba sheet; resonator bore currently follows width/end-correction proxy.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MAR-Asharp4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A#4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70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466.164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17.085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1.750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0.875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3.827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13.258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0.339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0.536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5.833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1.750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African Padauk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155502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C3-C6 chromatic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Workbook-derived from Marimba sheet; resonator bore currently follows width/end-correction proxy.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MAR-B4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B4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71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493.883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16.598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1.750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0.875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3.718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12.880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0.326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0.549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5.425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1.750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African Padauk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155502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C3-C6 chromatic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Workbook-derived from Marimba sheet; resonator bore currently follows width/end-correction proxy.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MAR-C5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C5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72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523.251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16.126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1.500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0.875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3.612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12.513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0.312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0.562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5.245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1.500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African Padauk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155502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C3-C6 chromatic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Workbook-derived from Marimba sheet; resonator bore currently follows width/end-correction proxy.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MAR-Csharp5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C#5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73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554.365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15.667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1.500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0.875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3.509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12.157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0.299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0.576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4.881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1.500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African Padauk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155502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C3-C6 chromatic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Workbook-derived from Marimba sheet; resonator bore currently follows width/end-correction proxy.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MAR-D5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D5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74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587.330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15.221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1.500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0.875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3.409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11.811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0.286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0.589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4.538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1.500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African Padauk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155502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C3-C6 chromatic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Workbook-derived from Marimba sheet; resonator bore currently follows width/end-correction proxy.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MAR-Dsharp5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D#5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75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622.254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14.787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1.500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0.875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3.312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11.475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0.273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0.602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4.215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1.500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African Padauk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155502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C3-C6 chromatic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Workbook-derived from Marimba sheet; resonator bore currently follows width/end-correction proxy.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MAR-E5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E5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76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659.255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14.366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1.500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0.875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3.218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11.148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0.260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0.615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3.909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1.500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African Padauk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155502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C3-C6 chromatic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Workbook-derived from Marimba sheet; resonator bore currently follows width/end-correction proxy.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MAR-F5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F5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77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698.456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13.957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1.500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0.875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3.126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10.831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0.247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0.628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3.621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1.500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African Padauk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155502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C3-C6 chromatic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Workbook-derived from Marimba sheet; resonator bore currently follows width/end-correction proxy.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MAR-Fsharp5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F#5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78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739.989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13.560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1.500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0.875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3.037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10.523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0.234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0.641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3.348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1.500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African Padauk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155502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C3-C6 chromatic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Workbook-derived from Marimba sheet; resonator bore currently follows width/end-correction proxy.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MAR-G5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G5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79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783.991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13.174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1.500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0.875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2.951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10.223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0.221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0.654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3.091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1.500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African Padauk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155502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C3-C6 chromatic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Workbook-derived from Marimba sheet; resonator bore currently follows width/end-correction proxy.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MAR-Gsharp5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G#5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80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830.609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12.799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1.500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0.875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2.867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9.932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0.208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0.667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2.849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1.500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African Padauk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155502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C3-C6 chromatic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Workbook-derived from Marimba sheet; resonator bore currently follows width/end-correction proxy.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MAR-A5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A5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81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880.000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12.435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1.500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0.875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2.785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9.649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0.195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0.680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2.620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1.500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African Padauk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155502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C3-C6 chromatic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Workbook-derived from Marimba sheet; resonator bore currently follows width/end-correction proxy.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MAR-Asharp5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A#5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82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932.328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12.081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1.500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0.875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2.706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9.375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0.182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0.693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2.404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1.500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African Padauk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155502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C3-C6 chromatic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Workbook-derived from Marimba sheet; resonator bore currently follows width/end-correction proxy.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MAR-B5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B5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83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987.767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11.737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1.500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0.875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2.629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9.108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0.169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0.706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2.200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1.500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African Padauk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155502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C3-C6 chromatic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Workbook-derived from Marimba sheet; resonator bore currently follows width/end-correction proxy.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MAR-C6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C6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84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1046.502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11.403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1.250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0.875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2.554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8.848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0.156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0.719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2.212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1.250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African Padauk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155502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C3-C6 chromatic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Workbook-derived from Marimba sheet; resonator bore currently follows width/end-correction proxy.</a:t>
                      </a:r>
                    </a:p>
                  </a:txBody>
                </a:tc>
              </a:tr>
            </a:tbl>
          </a:graphicData>
        </a:graphic>
      </p:graphicFrame>
    </p:spTree>
  </p:cSld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 i="1"/>
              <a:t>Speaker notes:</a:t>
            </a:r>
            <a:r>
              <a:rPr/>
              <a:t> Sizes scale via the master scale factor; tuning targets are first-order Helmholtz/cantilever predictions to be empirically corrected per prototype.</a:t>
            </a:r>
          </a:p>
        </p:txBody>
      </p:sp>
    </p:spTree>
  </p:cSld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Build Workflow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Design and assumptions</a:t>
            </a:r>
          </a:p>
          <a:p>
            <a:pPr lvl="0"/>
            <a:r>
              <a:rPr/>
              <a:t>Source materials and hardware</a:t>
            </a:r>
          </a:p>
          <a:p>
            <a:pPr lvl="0"/>
            <a:r>
              <a:rPr/>
              <a:t>Prepare stock, fixtures, and CNC/laser/lathe setup</a:t>
            </a:r>
          </a:p>
          <a:p>
            <a:pPr lvl="0"/>
            <a:r>
              <a:rPr/>
              <a:t>Assemble, tune, finish, and validate</a:t>
            </a:r>
          </a:p>
        </p:txBody>
      </p:sp>
    </p:spTree>
  </p:cSld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49</Words>
  <Application>Microsoft Macintosh PowerPoint</Application>
  <PresentationFormat>On-screen Show (16:9)</PresentationFormat>
  <Paragraphs>15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Presentation Title</vt:lpstr>
      <vt:lpstr>Slide Title</vt:lpstr>
      <vt:lpstr>Section header</vt:lpstr>
      <vt:lpstr>Slide Title for Two-Content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dcterms:created xsi:type="dcterms:W3CDTF">2026-05-06T03:08:26Z</dcterms:created>
  <dcterms:modified xsi:type="dcterms:W3CDTF">2026-05-06T03:08:26Z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