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F3A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112471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>
                <a:solidFill>
                  <a:srgbClr val="1F3A68"/>
                </a:solidFill>
              </a:defRPr>
            </a:pPr>
            <a:r>
              <a:t>Slip-Cast Ceramic Ocarina (OCA-001) — v3.1 smoke test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554480"/>
            <a:ext cx="1124712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2200">
                <a:solidFill>
                  <a:srgbClr val="111111"/>
                </a:solidFill>
              </a:defRPr>
            </a:pPr>
            <a:r>
              <a:t>Musical instrument documentation capstone</a:t>
            </a:r>
          </a:p>
          <a:p>
            <a:pPr>
              <a:spcAft>
                <a:spcPts val="800"/>
              </a:spcAft>
              <a:defRPr sz="2200">
                <a:solidFill>
                  <a:srgbClr val="111111"/>
                </a:solidFill>
              </a:defRPr>
            </a:pPr>
            <a:r>
              <a:t>Build packet: ocarina</a:t>
            </a:r>
          </a:p>
          <a:p>
            <a:pPr>
              <a:spcAft>
                <a:spcPts val="800"/>
              </a:spcAft>
              <a:defRPr sz="2200">
                <a:solidFill>
                  <a:srgbClr val="111111"/>
                </a:solidFill>
              </a:defRPr>
            </a:pPr>
            <a:r>
              <a:t>Generated: 2026-05-02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46520"/>
            <a:ext cx="112471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445577"/>
                </a:solidFill>
              </a:defRPr>
            </a:pPr>
            <a:r>
              <a:t>Slip-Cast Ceramic Ocarina (OCA-001) — v3.1 smoke test  |  Slide 1 of 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F3A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112471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000" b="1">
                <a:solidFill>
                  <a:srgbClr val="1F3A68"/>
                </a:solidFill>
              </a:defRPr>
            </a:pPr>
            <a:r>
              <a:t>Images And Screenshots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63040"/>
            <a:ext cx="594360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images\exploded-view-concept.png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images\exploded-view-concept.svg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images\hero-concept.png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images\hero-concept.svg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images\mold-cross-section-concept.png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images\mold-cross-section-concept.svg</a:t>
            </a:r>
          </a:p>
        </p:txBody>
      </p:sp>
      <p:pic>
        <p:nvPicPr>
          <p:cNvPr id="5" name="Picture 4" descr="exploded-view-concep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985" y="1463040"/>
            <a:ext cx="2388870" cy="1783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5120" y="3246120"/>
            <a:ext cx="2514600" cy="594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900">
                <a:solidFill>
                  <a:srgbClr val="445577"/>
                </a:solidFill>
              </a:defRPr>
            </a:pPr>
            <a:r>
              <a:t>exploded-view-concept.png</a:t>
            </a:r>
          </a:p>
        </p:txBody>
      </p:sp>
      <p:pic>
        <p:nvPicPr>
          <p:cNvPr id="7" name="Picture 6" descr="hero-conce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585" y="1463040"/>
            <a:ext cx="2388870" cy="1783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89720" y="3246120"/>
            <a:ext cx="2514600" cy="594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900">
                <a:solidFill>
                  <a:srgbClr val="445577"/>
                </a:solidFill>
              </a:defRPr>
            </a:pPr>
            <a:r>
              <a:t>hero-concept.png</a:t>
            </a:r>
          </a:p>
        </p:txBody>
      </p:sp>
      <p:pic>
        <p:nvPicPr>
          <p:cNvPr id="9" name="Picture 8" descr="mold-cross-section-concep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985" y="3840480"/>
            <a:ext cx="2388870" cy="1783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75120" y="5623560"/>
            <a:ext cx="2514600" cy="594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900">
                <a:solidFill>
                  <a:srgbClr val="445577"/>
                </a:solidFill>
              </a:defRPr>
            </a:pPr>
            <a:r>
              <a:t>mold-cross-section-concept.png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6446520"/>
            <a:ext cx="112471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445577"/>
                </a:solidFill>
              </a:defRPr>
            </a:pPr>
            <a:r>
              <a:t>Slip-Cast Ceramic Ocarina (OCA-001) — v3.1 smoke test  |  Slide 10 of 13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F3A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112471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000" b="1">
                <a:solidFill>
                  <a:srgbClr val="1F3A68"/>
                </a:solidFill>
              </a:defRPr>
            </a:pPr>
            <a:r>
              <a:t>Validation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63040"/>
            <a:ext cx="1124712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A4 = 440 Hz reference check.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Tuning targets logged in validation.csv.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Critical dimensions verified against design sheet and CAD.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Photos and revision notes after each major step.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46520"/>
            <a:ext cx="112471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445577"/>
                </a:solidFill>
              </a:defRPr>
            </a:pPr>
            <a:r>
              <a:t>Slip-Cast Ceramic Ocarina (OCA-001) — v3.1 smoke test  |  Slide 11 of 13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F3A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112471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000" b="1">
                <a:solidFill>
                  <a:srgbClr val="1F3A68"/>
                </a:solidFill>
              </a:defRPr>
            </a:pPr>
            <a:r>
              <a:t>Open Risks / Decisions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63040"/>
            <a:ext cx="1124712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TBDs in design sheet and BOM.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Supplier price/availability not yet verified.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Generated images marked as concept placeholders.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Empirical corrections await measured prototype data.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46520"/>
            <a:ext cx="112471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445577"/>
                </a:solidFill>
              </a:defRPr>
            </a:pPr>
            <a:r>
              <a:t>Slip-Cast Ceramic Ocarina (OCA-001) — v3.1 smoke test  |  Slide 12 of 13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F3A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112471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000" b="1">
                <a:solidFill>
                  <a:srgbClr val="1F3A68"/>
                </a:solidFill>
              </a:defRPr>
            </a:pPr>
            <a:r>
              <a:t>Next Actions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63040"/>
            <a:ext cx="1124712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Replace TBDs with measured/source-backed values.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Verify live supplier price and availability before buying.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Export final drawings and visual BOM images.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Regenerate this deck and print packet after final edits.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46520"/>
            <a:ext cx="112471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445577"/>
                </a:solidFill>
              </a:defRPr>
            </a:pPr>
            <a:r>
              <a:t>Slip-Cast Ceramic Ocarina (OCA-001) — v3.1 smoke test  |  Slide 13 of 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F3A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112471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000" b="1">
                <a:solidFill>
                  <a:srgbClr val="1F3A68"/>
                </a:solidFill>
              </a:defRPr>
            </a:pPr>
            <a:r>
              <a:t>Project Intent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63040"/>
            <a:ext cx="1124712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Build a slip-cast ceramic Alto C 12-hole ocarina using a 3D-printed master and plaster mold workflow. The current table is focused on the standard "sweet potato" vessel-flute form, but the same model can be used as the baseline for sculptural vessel flutes.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46520"/>
            <a:ext cx="112471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445577"/>
                </a:solidFill>
              </a:defRPr>
            </a:pPr>
            <a:r>
              <a:t>Slip-Cast Ceramic Ocarina (OCA-001) — v3.1 smoke test  |  Slide 2 of 13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F3A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112471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000" b="1">
                <a:solidFill>
                  <a:srgbClr val="1F3A68"/>
                </a:solidFill>
              </a:defRPr>
            </a:pPr>
            <a:r>
              <a:t>Physics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63040"/>
            <a:ext cx="1124712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Ocarinas behave primarily as Helmholtz resonators:</a:t>
            </a:r>
          </a:p>
          <a:p>
            <a:pPr>
              <a:spcAft>
                <a:spcPts val="1000"/>
              </a:spcAft>
              <a:defRPr sz="1600">
                <a:solidFill>
                  <a:srgbClr val="1F3A68"/>
                </a:solidFill>
                <a:latin typeface="Consolas"/>
              </a:defRPr>
            </a:pPr>
            <a:r>
              <a:t>f = c/(2*pi) * sqrt(A_open/(V_chamber * L_eff))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46520"/>
            <a:ext cx="112471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445577"/>
                </a:solidFill>
              </a:defRPr>
            </a:pPr>
            <a:r>
              <a:t>Slip-Cast Ceramic Ocarina (OCA-001) — v3.1 smoke test  |  Slide 3 of 13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F3A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112471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000" b="1">
                <a:solidFill>
                  <a:srgbClr val="1F3A68"/>
                </a:solidFill>
              </a:defRPr>
            </a:pPr>
            <a:r>
              <a:t>How To Use This Packet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63040"/>
            <a:ext cx="1124712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Start with design.md for intent and assumptions.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Use bom.csv, sourcing.csv, and cut-list.csv before buying or cutting.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Use drawing-brief.md and CAD/CNC folders before machining.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Print the packet for shopping, shop work, and validation.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46520"/>
            <a:ext cx="112471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445577"/>
                </a:solidFill>
              </a:defRPr>
            </a:pPr>
            <a:r>
              <a:t>Slip-Cast Ceramic Ocarina (OCA-001) — v3.1 smoke test  |  Slide 4 of 13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F3A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112471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000" b="1">
                <a:solidFill>
                  <a:srgbClr val="1F3A68"/>
                </a:solidFill>
              </a:defRPr>
            </a:pPr>
            <a:r>
              <a:t>File 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63040"/>
            <a:ext cx="1124712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design.md: Project intent, catalog metadata, assumptions, and validation plan.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bom.csv: Starter bill of materials with part categories, quantities, drawing refs, and notes.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sourcing.csv: Supplier/search tracker with specs, price/date fields, lead time, substitutes, and risks.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cut-list.csv: Rough/final stock sizes, material, grain/orientation, operations, yield, and offcuts.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drawing-brief.md: Manufacturing drawing and technical product sketch brief.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assembly-manual.md: Shop-facing sequence, tools, fixtures, safety, tuning, finishing, and maintenance notes.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validation.csv: Target/measured values, tolerance, environment, result, and tuning/build action log.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supplier-rfq.md: Supplier email/request-for-quote starter.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46520"/>
            <a:ext cx="112471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445577"/>
                </a:solidFill>
              </a:defRPr>
            </a:pPr>
            <a:r>
              <a:t>Slip-Cast Ceramic Ocarina (OCA-001) — v3.1 smoke test  |  Slide 5 of 13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F3A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112471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000" b="1">
                <a:solidFill>
                  <a:srgbClr val="1F3A68"/>
                </a:solidFill>
              </a:defRPr>
            </a:pPr>
            <a:r>
              <a:t>Build Workflow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63040"/>
            <a:ext cx="1124712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Design and assumptions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Source materials and hardware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Prepare stock, fixtures, and CNC/laser/lathe setup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Assemble, tune, finish, and validate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46520"/>
            <a:ext cx="112471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445577"/>
                </a:solidFill>
              </a:defRPr>
            </a:pPr>
            <a:r>
              <a:t>Slip-Cast Ceramic Ocarina (OCA-001) — v3.1 smoke test  |  Slide 6 of 13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F3A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112471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000" b="1">
                <a:solidFill>
                  <a:srgbClr val="1F3A68"/>
                </a:solidFill>
              </a:defRPr>
            </a:pPr>
            <a:r>
              <a:t>Sourcing And BOM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63040"/>
            <a:ext cx="1124712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BOM gives part categories and drawing references.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Sourcing tracks search terms, supplier candidates, price/date, lead time, substitutions.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Visual BOM brief turns the parts list into a presentation-ready image board.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46520"/>
            <a:ext cx="112471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445577"/>
                </a:solidFill>
              </a:defRPr>
            </a:pPr>
            <a:r>
              <a:t>Slip-Cast Ceramic Ocarina (OCA-001) — v3.1 smoke test  |  Slide 7 of 13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F3A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112471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000" b="1">
                <a:solidFill>
                  <a:srgbClr val="1F3A68"/>
                </a:solidFill>
              </a:defRPr>
            </a:pPr>
            <a:r>
              <a:t>Shop Packet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63040"/>
            <a:ext cx="1124712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Cut list for lumber/sheet/blank planning.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Assembly manual for away-from-keyboard work.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Validation sheet for measured dimensions, tuning, pass/fail checks.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46520"/>
            <a:ext cx="112471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445577"/>
                </a:solidFill>
              </a:defRPr>
            </a:pPr>
            <a:r>
              <a:t>Slip-Cast Ceramic Ocarina (OCA-001) — v3.1 smoke test  |  Slide 8 of 13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1F3A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112471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000" b="1">
                <a:solidFill>
                  <a:srgbClr val="1F3A68"/>
                </a:solidFill>
              </a:defRPr>
            </a:pPr>
            <a:r>
              <a:t>Drawings, CAD, CNC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63040"/>
            <a:ext cx="594360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drawing-brief.md defines required views, dimensions, datums, sketch intent.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cad/ holds models and design tables.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cnc/ holds CAM, toolpaths, setup sheets, dry-run notes.</a:t>
            </a:r>
          </a:p>
          <a:p>
            <a:pPr>
              <a:spcAft>
                <a:spcPts val="800"/>
              </a:spcAft>
              <a:defRPr sz="2000">
                <a:solidFill>
                  <a:srgbClr val="445577"/>
                </a:solidFill>
              </a:defRPr>
            </a:pPr>
            <a:r>
              <a:t>• drawings/ holds PDFs, SVGs, DXFs, drawing exports.</a:t>
            </a:r>
          </a:p>
        </p:txBody>
      </p:sp>
      <p:pic>
        <p:nvPicPr>
          <p:cNvPr id="5" name="Picture 4" descr="ocarina-body-se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985" y="1463040"/>
            <a:ext cx="2388870" cy="1783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5120" y="3246120"/>
            <a:ext cx="2514600" cy="594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900">
                <a:solidFill>
                  <a:srgbClr val="445577"/>
                </a:solidFill>
              </a:defRPr>
            </a:pPr>
            <a:r>
              <a:t>ocarina-body-section.png</a:t>
            </a:r>
          </a:p>
        </p:txBody>
      </p:sp>
      <p:pic>
        <p:nvPicPr>
          <p:cNvPr id="7" name="Picture 6" descr="ocarina-hole-layo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585" y="1463040"/>
            <a:ext cx="2388870" cy="1783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89720" y="3246120"/>
            <a:ext cx="2514600" cy="594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900">
                <a:solidFill>
                  <a:srgbClr val="445577"/>
                </a:solidFill>
              </a:defRPr>
            </a:pPr>
            <a:r>
              <a:t>ocarina-hole-layout.png</a:t>
            </a:r>
          </a:p>
        </p:txBody>
      </p:sp>
      <p:pic>
        <p:nvPicPr>
          <p:cNvPr id="9" name="Picture 8" descr="ocarina-mold-schemat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985" y="3840480"/>
            <a:ext cx="2388870" cy="1783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75120" y="5623560"/>
            <a:ext cx="2514600" cy="594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900">
                <a:solidFill>
                  <a:srgbClr val="445577"/>
                </a:solidFill>
              </a:defRPr>
            </a:pPr>
            <a:r>
              <a:t>ocarina-mold-schematic.png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6446520"/>
            <a:ext cx="112471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445577"/>
                </a:solidFill>
              </a:defRPr>
            </a:pPr>
            <a:r>
              <a:t>Slip-Cast Ceramic Ocarina (OCA-001) — v3.1 smoke test  |  Slide 9 of 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