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1F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87030"/>
          </a:solidFill>
          <a:ln w="12700">
            <a:solidFill>
              <a:srgbClr val="C8703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502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spc="500" kern="0" dirty="0">
                <a:solidFill>
                  <a:srgbClr val="C87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HEIFER ZEPHYR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20040" y="914400"/>
            <a:ext cx="7772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0E8D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Siku (Zampoña)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320040" y="21031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E8D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Andean Panpipe — Four-Member Family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320040" y="26060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instrument-maker-v4 · packet v4.3 · 2026-05-08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7406640" y="1394460"/>
            <a:ext cx="128016" cy="3474720"/>
          </a:xfrm>
          <a:prstGeom prst="rect">
            <a:avLst/>
          </a:prstGeom>
          <a:solidFill>
            <a:srgbClr val="DDEEFF"/>
          </a:solidFill>
          <a:ln w="10160">
            <a:solidFill>
              <a:srgbClr val="2A6DB5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607808" y="1943100"/>
            <a:ext cx="128016" cy="2926080"/>
          </a:xfrm>
          <a:prstGeom prst="rect">
            <a:avLst/>
          </a:prstGeom>
          <a:solidFill>
            <a:srgbClr val="FFE8CC"/>
          </a:solidFill>
          <a:ln w="10160">
            <a:solidFill>
              <a:srgbClr val="C8703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808976" y="2491740"/>
            <a:ext cx="128016" cy="2377440"/>
          </a:xfrm>
          <a:prstGeom prst="rect">
            <a:avLst/>
          </a:prstGeom>
          <a:solidFill>
            <a:srgbClr val="DDEEFF"/>
          </a:solidFill>
          <a:ln w="10160">
            <a:solidFill>
              <a:srgbClr val="2A6DB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010144" y="2857500"/>
            <a:ext cx="128016" cy="2011680"/>
          </a:xfrm>
          <a:prstGeom prst="rect">
            <a:avLst/>
          </a:prstGeom>
          <a:solidFill>
            <a:srgbClr val="FFE8CC"/>
          </a:solidFill>
          <a:ln w="10160">
            <a:solidFill>
              <a:srgbClr val="C8703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8211312" y="3223260"/>
            <a:ext cx="128016" cy="1645920"/>
          </a:xfrm>
          <a:prstGeom prst="rect">
            <a:avLst/>
          </a:prstGeom>
          <a:solidFill>
            <a:srgbClr val="DDEEFF"/>
          </a:solidFill>
          <a:ln w="10160">
            <a:solidFill>
              <a:srgbClr val="2A6DB5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8412480" y="3589020"/>
            <a:ext cx="128016" cy="1280160"/>
          </a:xfrm>
          <a:prstGeom prst="rect">
            <a:avLst/>
          </a:prstGeom>
          <a:solidFill>
            <a:srgbClr val="FFE8CC"/>
          </a:solidFill>
          <a:ln w="10160">
            <a:solidFill>
              <a:srgbClr val="C8703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613648" y="3863340"/>
            <a:ext cx="128016" cy="1005840"/>
          </a:xfrm>
          <a:prstGeom prst="rect">
            <a:avLst/>
          </a:prstGeom>
          <a:solidFill>
            <a:srgbClr val="DDEEFF"/>
          </a:solidFill>
          <a:ln w="10160">
            <a:solidFill>
              <a:srgbClr val="2A6DB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480060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spc="300" kern="0" dirty="0">
                <a:solidFill>
                  <a:srgbClr val="C87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HEIFER ZEPHYR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DFA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A1F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Manufacturing Notes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8229600" cy="0"/>
          </a:xfrm>
          <a:prstGeom prst="line">
            <a:avLst/>
          </a:prstGeom>
          <a:noFill/>
          <a:ln w="19050">
            <a:solidFill>
              <a:srgbClr val="7A5C3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0058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A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Tube Boring Method by Member</a:t>
            </a:r>
            <a:endParaRPr lang="en-US" sz="13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25880"/>
          <a:ext cx="8229600" cy="1600200"/>
        </p:xfrm>
        <a:graphic>
          <a:graphicData uri="http://schemas.openxmlformats.org/drawingml/2006/table">
            <a:tbl>
              <a:tblPr/>
              <a:tblGrid>
                <a:gridCol w="1097280"/>
                <a:gridCol w="2560320"/>
                <a:gridCol w="1645920"/>
                <a:gridCol w="2926080"/>
              </a:tblGrid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7A5C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Member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CC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7A5C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CC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7A5C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 Tube Length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CC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7A5C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Constraint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CC8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Toyo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Headstock-driven deep bore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22.6"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Prevents drill wander at depth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Zanka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Lathe tailstock drill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17.0"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4-jaw chuck; steady rest &gt;12"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Malta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Drill press + V-block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11.3"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Forstner or brad-point bit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Chili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Drill press + V-block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7.6"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Single clamp sufficient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30632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A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Jig Build Priority</a:t>
            </a:r>
            <a:endParaRPr lang="en-US" sz="1300" dirty="0"/>
          </a:p>
        </p:txBody>
      </p:sp>
      <p:graphicFrame>
        <p:nvGraphicFramePr>
          <p:cNvPr id="21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3383280"/>
          <a:ext cx="8229600" cy="1417320"/>
        </p:xfrm>
        <a:graphic>
          <a:graphicData uri="http://schemas.openxmlformats.org/drawingml/2006/table">
            <a:tbl>
              <a:tblPr/>
              <a:tblGrid>
                <a:gridCol w="640080"/>
                <a:gridCol w="4389120"/>
                <a:gridCol w="3200400"/>
              </a:tblGrid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7A5C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Priority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CC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7A5C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Jig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CC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7A5C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When Needed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CC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Story stick × 4 (one per member)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Before any cutting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Sealing stand × 4 (one per member)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Before Phase 3 sealing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CNC pocket toolpath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Before Phase 5 frame fabrication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Tailstock carrier for deep bore (Toyo only)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Before boring hardwood Toyo blanks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 4"/>
          <p:cNvSpPr/>
          <p:nvPr/>
        </p:nvSpPr>
        <p:spPr>
          <a:xfrm>
            <a:off x="457200" y="480060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spc="300" kern="0" dirty="0">
                <a:solidFill>
                  <a:srgbClr val="7A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HEIFER ZEPHYR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DFA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A1F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Materials Summary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8229600" cy="0"/>
          </a:xfrm>
          <a:prstGeom prst="line">
            <a:avLst/>
          </a:prstGeom>
          <a:noFill/>
          <a:ln w="19050">
            <a:solidFill>
              <a:srgbClr val="7A5C38"/>
            </a:solidFill>
            <a:prstDash val="solid"/>
          </a:ln>
        </p:spPr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05840"/>
          <a:ext cx="8229600" cy="1828800"/>
        </p:xfrm>
        <a:graphic>
          <a:graphicData uri="http://schemas.openxmlformats.org/drawingml/2006/table">
            <a:tbl>
              <a:tblPr/>
              <a:tblGrid>
                <a:gridCol w="1828800"/>
                <a:gridCol w="1188720"/>
                <a:gridCol w="1371600"/>
                <a:gridCol w="914400"/>
                <a:gridCol w="822960"/>
                <a:gridCol w="1188720"/>
              </a:tblGrid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7A5C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Member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CC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7A5C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Tubes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CC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7A5C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Frame Rails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CC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7A5C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Plugs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CC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7A5C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Cord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CC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7A5C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Est. Total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CC8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Toyo (Bass)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$6.50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$12.00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$1.30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$0.25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A1F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~$20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Zanka (Tenor)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$1.04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A6DB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~$17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FF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Malta (Alto)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$4.55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$8.00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$0.78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$0.15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A1F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~$14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Chili (Soprano)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$3.90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$7.00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$0.65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$0.10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A1F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~$12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457200" y="2971800"/>
            <a:ext cx="3931920" cy="1371600"/>
          </a:xfrm>
          <a:prstGeom prst="rect">
            <a:avLst/>
          </a:prstGeom>
          <a:solidFill>
            <a:srgbClr val="F0E8D8"/>
          </a:solidFill>
          <a:ln w="6350">
            <a:solidFill>
              <a:srgbClr val="D0C0A0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594360" y="30632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7A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Shared Tools (once)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594360" y="3401568"/>
            <a:ext cx="365760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Chromatic tuner: $15</a:t>
            </a:r>
            <a:endParaRPr lang="en-US" sz="950" dirty="0"/>
          </a:p>
        </p:txBody>
      </p:sp>
      <p:sp>
        <p:nvSpPr>
          <p:cNvPr id="8" name="Text 5"/>
          <p:cNvSpPr/>
          <p:nvPr/>
        </p:nvSpPr>
        <p:spPr>
          <a:xfrm>
            <a:off x="594360" y="3575304"/>
            <a:ext cx="365760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Beeswax block: $3</a:t>
            </a:r>
            <a:endParaRPr lang="en-US" sz="950" dirty="0"/>
          </a:p>
        </p:txBody>
      </p:sp>
      <p:sp>
        <p:nvSpPr>
          <p:cNvPr id="9" name="Text 6"/>
          <p:cNvSpPr/>
          <p:nvPr/>
        </p:nvSpPr>
        <p:spPr>
          <a:xfrm>
            <a:off x="594360" y="3749040"/>
            <a:ext cx="365760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Abrasive paper: $2</a:t>
            </a:r>
            <a:endParaRPr lang="en-US" sz="950" dirty="0"/>
          </a:p>
        </p:txBody>
      </p:sp>
      <p:sp>
        <p:nvSpPr>
          <p:cNvPr id="10" name="Text 7"/>
          <p:cNvSpPr/>
          <p:nvPr/>
        </p:nvSpPr>
        <p:spPr>
          <a:xfrm>
            <a:off x="594360" y="3922776"/>
            <a:ext cx="365760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Danish oil: $8</a:t>
            </a:r>
            <a:endParaRPr lang="en-US" sz="950" dirty="0"/>
          </a:p>
        </p:txBody>
      </p:sp>
      <p:sp>
        <p:nvSpPr>
          <p:cNvPr id="11" name="Text 8"/>
          <p:cNvSpPr/>
          <p:nvPr/>
        </p:nvSpPr>
        <p:spPr>
          <a:xfrm>
            <a:off x="594360" y="4096512"/>
            <a:ext cx="365760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shared: ~$28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4754880" y="2971800"/>
            <a:ext cx="3931920" cy="1371600"/>
          </a:xfrm>
          <a:prstGeom prst="rect">
            <a:avLst/>
          </a:prstGeom>
          <a:solidFill>
            <a:srgbClr val="EEF5FF"/>
          </a:solidFill>
          <a:ln w="6350">
            <a:solidFill>
              <a:srgbClr val="2A6DB5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892040" y="30632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A6DB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Single Zanka Build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4892040" y="340156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~$17 materials + $28 shared tools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4892040" y="363016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A6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~$45 for first build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4892040" y="39319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four-member family: ~$91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(excludes finish and consumables)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457200" y="480060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spc="300" kern="0" dirty="0">
                <a:solidFill>
                  <a:srgbClr val="7A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HEIFER ZEPHYR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DFA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A1F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Risks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8229600" cy="0"/>
          </a:xfrm>
          <a:prstGeom prst="line">
            <a:avLst/>
          </a:prstGeom>
          <a:noFill/>
          <a:ln w="19050">
            <a:solidFill>
              <a:srgbClr val="7A5C3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05840"/>
            <a:ext cx="502920" cy="640080"/>
          </a:xfrm>
          <a:prstGeom prst="rect">
            <a:avLst/>
          </a:prstGeom>
          <a:solidFill>
            <a:srgbClr val="9A2020"/>
          </a:solidFill>
          <a:ln w="12700">
            <a:solidFill>
              <a:srgbClr val="9A202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143000"/>
            <a:ext cx="502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051560" y="1042416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9A202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AC-04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51560" y="1261872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Chili Arka-7 (F#6, 1.982") borderline playable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212080" y="1060704"/>
            <a:ext cx="3383280" cy="548640"/>
          </a:xfrm>
          <a:prstGeom prst="rect">
            <a:avLst/>
          </a:prstGeom>
          <a:solidFill>
            <a:srgbClr val="FDFAF5"/>
          </a:solidFill>
          <a:ln w="5080">
            <a:solidFill>
              <a:srgbClr val="D0C0A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303520" y="109728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as 11-tube Chili; omit top 2 tubes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457200" y="1810512"/>
            <a:ext cx="502920" cy="640080"/>
          </a:xfrm>
          <a:prstGeom prst="rect">
            <a:avLst/>
          </a:prstGeom>
          <a:solidFill>
            <a:srgbClr val="C87030"/>
          </a:solidFill>
          <a:ln w="12700">
            <a:solidFill>
              <a:srgbClr val="C8703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947672"/>
            <a:ext cx="502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051560" y="1847088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8703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AC-01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1051560" y="2066544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Bamboo bore variance (±0.015" typical)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212080" y="1865376"/>
            <a:ext cx="3383280" cy="548640"/>
          </a:xfrm>
          <a:prstGeom prst="rect">
            <a:avLst/>
          </a:prstGeom>
          <a:solidFill>
            <a:srgbClr val="FDFAF5"/>
          </a:solidFill>
          <a:ln w="5080">
            <a:solidFill>
              <a:srgbClr val="D0C0A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303520" y="1901952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 all tubes before cutting; adjust L_calc per measured bore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57200" y="2615184"/>
            <a:ext cx="502920" cy="640080"/>
          </a:xfrm>
          <a:prstGeom prst="rect">
            <a:avLst/>
          </a:prstGeom>
          <a:solidFill>
            <a:srgbClr val="C87030"/>
          </a:solidFill>
          <a:ln w="12700">
            <a:solidFill>
              <a:srgbClr val="C8703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2752344"/>
            <a:ext cx="502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051560" y="2651760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8703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AC-02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051560" y="2871216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Temperature drift (±10°F → ±0.9% pitch)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212080" y="2670048"/>
            <a:ext cx="3383280" cy="548640"/>
          </a:xfrm>
          <a:prstGeom prst="rect">
            <a:avLst/>
          </a:prstGeom>
          <a:solidFill>
            <a:srgbClr val="FDFAF5"/>
          </a:solidFill>
          <a:ln w="5080">
            <a:solidFill>
              <a:srgbClr val="D0C0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303520" y="2706624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Tune and play at same temperature; note shop temp in validation.csv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57200" y="3419856"/>
            <a:ext cx="502920" cy="640080"/>
          </a:xfrm>
          <a:prstGeom prst="rect">
            <a:avLst/>
          </a:prstGeom>
          <a:solidFill>
            <a:srgbClr val="C87030"/>
          </a:solidFill>
          <a:ln w="12700">
            <a:solidFill>
              <a:srgbClr val="C8703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3557016"/>
            <a:ext cx="502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1051560" y="345643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8703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ST-01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051560" y="367588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Rail pocket undersize causing tube cracking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5212080" y="3474720"/>
            <a:ext cx="3383280" cy="548640"/>
          </a:xfrm>
          <a:prstGeom prst="rect">
            <a:avLst/>
          </a:prstGeom>
          <a:solidFill>
            <a:srgbClr val="FDFAF5"/>
          </a:solidFill>
          <a:ln w="5080">
            <a:solidFill>
              <a:srgbClr val="D0C0A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303520" y="3511296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pocket is always a test pocket; verify fit before batch routing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457200" y="4224528"/>
            <a:ext cx="502920" cy="640080"/>
          </a:xfrm>
          <a:prstGeom prst="rect">
            <a:avLst/>
          </a:prstGeom>
          <a:solidFill>
            <a:srgbClr val="9A2020"/>
          </a:solidFill>
          <a:ln w="12700">
            <a:solidFill>
              <a:srgbClr val="9A202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57200" y="4361688"/>
            <a:ext cx="502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1051560" y="4261104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9A202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ER-01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1051560" y="448056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Yanantin not explained in public documentation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5212080" y="4279392"/>
            <a:ext cx="3383280" cy="548640"/>
          </a:xfrm>
          <a:prstGeom prst="rect">
            <a:avLst/>
          </a:prstGeom>
          <a:solidFill>
            <a:srgbClr val="FDFAF5"/>
          </a:solidFill>
          <a:ln w="5080">
            <a:solidFill>
              <a:srgbClr val="D0C0A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303520" y="4315968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resources.md §Provenance; required before any public publish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457200" y="4846320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risk register: 11 risks in risks.md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57200" y="480060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spc="300" kern="0" dirty="0">
                <a:solidFill>
                  <a:srgbClr val="7A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HEIFER ZEPHYR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DFA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A1F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Packet Contents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8229600" cy="0"/>
          </a:xfrm>
          <a:prstGeom prst="line">
            <a:avLst/>
          </a:prstGeom>
          <a:noFill/>
          <a:ln w="19050">
            <a:solidFill>
              <a:srgbClr val="7A5C3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05840"/>
            <a:ext cx="393192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0C0A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051560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A6D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design.md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2148840" y="1069848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doc, tube length tables, arka/ira split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754880" y="1005840"/>
            <a:ext cx="393192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0C0A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846320" y="1051560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A6D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family-spec.csv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6446520" y="1069848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members, 13 tubes each, all parameters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457200" y="1472184"/>
            <a:ext cx="393192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0C0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1517904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A6D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bom.csv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2148840" y="1536192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bill of materials (29 rows)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54880" y="1472184"/>
            <a:ext cx="393192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0C0A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46320" y="1517904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A6D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cut-list.csv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6446520" y="1536192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52 tube cuts + 4 rail cuts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57200" y="1938528"/>
            <a:ext cx="393192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0C0A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1984248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A6D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validation.csv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2148840" y="2002536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Per-tube targets: Hz, cents tolerance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754880" y="1938528"/>
            <a:ext cx="393192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0C0A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46320" y="1984248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A6D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assembly-manual.md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6446520" y="2002536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8-phase build manual with tool list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57200" y="2404872"/>
            <a:ext cx="393192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0C0A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48640" y="2450592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A6D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risks.md</a:t>
            </a:r>
            <a:endParaRPr lang="en-US" sz="850" dirty="0"/>
          </a:p>
        </p:txBody>
      </p:sp>
      <p:sp>
        <p:nvSpPr>
          <p:cNvPr id="24" name="Text 22"/>
          <p:cNvSpPr/>
          <p:nvPr/>
        </p:nvSpPr>
        <p:spPr>
          <a:xfrm>
            <a:off x="2148840" y="2468880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structured risks with verification tests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4754880" y="2404872"/>
            <a:ext cx="393192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0C0A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46320" y="2450592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A6D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cnc/setup-sheet.md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6446520" y="2468880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Machine datums, tooling, release checks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457200" y="2871216"/>
            <a:ext cx="393192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0C0A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48640" y="2916936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A6D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wolfram/instrument-model.wl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2148840" y="2935224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Interactive tube-length explorer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4754880" y="2871216"/>
            <a:ext cx="393192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0C0A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46320" y="2916936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A6D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drawings/ (10 SVGs)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6446520" y="2935224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Dimensioned drawings: elevation, cross-section, details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457200" y="3337560"/>
            <a:ext cx="393192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0C0A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48640" y="3383280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A6D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site/index.html</a:t>
            </a:r>
            <a:endParaRPr lang="en-US" sz="850" dirty="0"/>
          </a:p>
        </p:txBody>
      </p:sp>
      <p:sp>
        <p:nvSpPr>
          <p:cNvPr id="36" name="Text 34"/>
          <p:cNvSpPr/>
          <p:nvPr/>
        </p:nvSpPr>
        <p:spPr>
          <a:xfrm>
            <a:off x="2148840" y="3401568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Build-log site with live tube visualiser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4754880" y="3337560"/>
            <a:ext cx="393192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0C0A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46320" y="3383280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A6D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print-packet.pdf</a:t>
            </a:r>
            <a:endParaRPr lang="en-US" sz="850" dirty="0"/>
          </a:p>
        </p:txBody>
      </p:sp>
      <p:sp>
        <p:nvSpPr>
          <p:cNvPr id="39" name="Text 37"/>
          <p:cNvSpPr/>
          <p:nvPr/>
        </p:nvSpPr>
        <p:spPr>
          <a:xfrm>
            <a:off x="6446520" y="3401568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5-page printable shop reference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457200" y="480060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spc="300" kern="0" dirty="0">
                <a:solidFill>
                  <a:srgbClr val="7A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HEIFER ZEPHYR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DFA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A1F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 Items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8229600" cy="0"/>
          </a:xfrm>
          <a:prstGeom prst="line">
            <a:avLst/>
          </a:prstGeom>
          <a:noFill/>
          <a:ln w="19050">
            <a:solidFill>
              <a:srgbClr val="7A5C3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05840"/>
            <a:ext cx="8229600" cy="585216"/>
          </a:xfrm>
          <a:prstGeom prst="rect">
            <a:avLst/>
          </a:prstGeom>
          <a:solidFill>
            <a:srgbClr val="FDFAF5"/>
          </a:solidFill>
          <a:ln w="5080">
            <a:solidFill>
              <a:srgbClr val="D0C0A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005840"/>
            <a:ext cx="73152" cy="585216"/>
          </a:xfrm>
          <a:prstGeom prst="rect">
            <a:avLst/>
          </a:prstGeom>
          <a:solidFill>
            <a:srgbClr val="9A2020"/>
          </a:solidFill>
          <a:ln w="12700">
            <a:solidFill>
              <a:srgbClr val="9A202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21792" y="1042416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9A202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OI-01  ·  H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21792" y="128016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Photos: all 36 shots in photo-shotlist.md pending actual build. HERO-03 (Zanka arka beauty shot) is the README hero image.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57200" y="1664208"/>
            <a:ext cx="8229600" cy="585216"/>
          </a:xfrm>
          <a:prstGeom prst="rect">
            <a:avLst/>
          </a:prstGeom>
          <a:solidFill>
            <a:srgbClr val="FDFAF5"/>
          </a:solidFill>
          <a:ln w="5080">
            <a:solidFill>
              <a:srgbClr val="D0C0A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1664208"/>
            <a:ext cx="73152" cy="585216"/>
          </a:xfrm>
          <a:prstGeom prst="rect">
            <a:avLst/>
          </a:prstGeom>
          <a:solidFill>
            <a:srgbClr val="C87030"/>
          </a:solidFill>
          <a:ln w="12700">
            <a:solidFill>
              <a:srgbClr val="C8703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21792" y="1700784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8703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OI-02  ·  M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621792" y="1938528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Chili Arka-7 prototype: build and test the 1.982" F#6 tube before committing full Chili production (resolves risk AC-04).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57200" y="2322576"/>
            <a:ext cx="8229600" cy="585216"/>
          </a:xfrm>
          <a:prstGeom prst="rect">
            <a:avLst/>
          </a:prstGeom>
          <a:solidFill>
            <a:srgbClr val="FDFAF5"/>
          </a:solidFill>
          <a:ln w="5080">
            <a:solidFill>
              <a:srgbClr val="D0C0A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2322576"/>
            <a:ext cx="73152" cy="585216"/>
          </a:xfrm>
          <a:prstGeom prst="rect">
            <a:avLst/>
          </a:prstGeom>
          <a:solidFill>
            <a:srgbClr val="C87030"/>
          </a:solidFill>
          <a:ln w="12700">
            <a:solidFill>
              <a:srgbClr val="C8703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1792" y="235915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8703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OI-03  ·  M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621792" y="2596896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Wolfram audio recordings: capture AudioGenerator output for arka + ira ranks; embed in build-log site.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2980944"/>
            <a:ext cx="8229600" cy="585216"/>
          </a:xfrm>
          <a:prstGeom prst="rect">
            <a:avLst/>
          </a:prstGeom>
          <a:solidFill>
            <a:srgbClr val="FDFAF5"/>
          </a:solidFill>
          <a:ln w="5080">
            <a:solidFill>
              <a:srgbClr val="D0C0A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2980944"/>
            <a:ext cx="73152" cy="585216"/>
          </a:xfrm>
          <a:prstGeom prst="rect">
            <a:avLst/>
          </a:prstGeom>
          <a:solidFill>
            <a:srgbClr val="2A7A3A"/>
          </a:solidFill>
          <a:ln w="12700">
            <a:solidFill>
              <a:srgbClr val="2A7A3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1792" y="3017520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A7A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OI-04  ·  L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621792" y="3255264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OpenSCAD model: cad/siku-openscad-starter.scad is TBD per drawing-brief.md.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57200" y="3639312"/>
            <a:ext cx="8229600" cy="585216"/>
          </a:xfrm>
          <a:prstGeom prst="rect">
            <a:avLst/>
          </a:prstGeom>
          <a:solidFill>
            <a:srgbClr val="FDFAF5"/>
          </a:solidFill>
          <a:ln w="5080">
            <a:solidFill>
              <a:srgbClr val="D0C0A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57200" y="3639312"/>
            <a:ext cx="73152" cy="585216"/>
          </a:xfrm>
          <a:prstGeom prst="rect">
            <a:avLst/>
          </a:prstGeom>
          <a:solidFill>
            <a:srgbClr val="2A7A3A"/>
          </a:solidFill>
          <a:ln w="12700">
            <a:solidFill>
              <a:srgbClr val="2A7A3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21792" y="3675888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A7A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OI-05  ·  L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621792" y="3913632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Sourcing confirmation: verify current bamboo cañahueca availability; lead time 2–4 weeks for import suppliers.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57200" y="4297680"/>
            <a:ext cx="8229600" cy="585216"/>
          </a:xfrm>
          <a:prstGeom prst="rect">
            <a:avLst/>
          </a:prstGeom>
          <a:solidFill>
            <a:srgbClr val="FDFAF5"/>
          </a:solidFill>
          <a:ln w="5080">
            <a:solidFill>
              <a:srgbClr val="D0C0A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57200" y="4297680"/>
            <a:ext cx="73152" cy="585216"/>
          </a:xfrm>
          <a:prstGeom prst="rect">
            <a:avLst/>
          </a:prstGeom>
          <a:solidFill>
            <a:srgbClr val="2A7A3A"/>
          </a:solidFill>
          <a:ln w="12700">
            <a:solidFill>
              <a:srgbClr val="2A7A3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21792" y="4334256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A7A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OI-06  ·  L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21792" y="457200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Validation.csv: fill in measured_hz column after first Zanka prototype build and confirm ±5 cent tolerance.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57200" y="480060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spc="300" kern="0" dirty="0">
                <a:solidFill>
                  <a:srgbClr val="7A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HEIFER ZEPHYR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2A1F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87030"/>
          </a:solidFill>
          <a:ln w="12700">
            <a:solidFill>
              <a:srgbClr val="C8703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28600"/>
            <a:ext cx="8321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0E8D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Cultural Provenance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859536"/>
            <a:ext cx="8321040" cy="0"/>
          </a:xfrm>
          <a:prstGeom prst="line">
            <a:avLst/>
          </a:prstGeom>
          <a:noFill/>
          <a:ln w="19050">
            <a:solidFill>
              <a:srgbClr val="C8703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1097280"/>
            <a:ext cx="274320" cy="274320"/>
          </a:xfrm>
          <a:prstGeom prst="ellipse">
            <a:avLst/>
          </a:prstGeom>
          <a:solidFill>
            <a:srgbClr val="C87030"/>
          </a:solidFill>
          <a:ln w="12700">
            <a:solidFill>
              <a:srgbClr val="C8703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49808" y="1060704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87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Attribute accurately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49808" y="1325880"/>
            <a:ext cx="79552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8D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as "Andean Aymara/Quechua in origin" — not "Incan" or "South American"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65760" y="1847088"/>
            <a:ext cx="274320" cy="274320"/>
          </a:xfrm>
          <a:prstGeom prst="ellipse">
            <a:avLst/>
          </a:prstGeom>
          <a:solidFill>
            <a:srgbClr val="C87030"/>
          </a:solidFill>
          <a:ln w="12700">
            <a:solidFill>
              <a:srgbClr val="C8703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49808" y="1810512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87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Don't claim authenticity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49808" y="2075688"/>
            <a:ext cx="79552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8D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a contemporary workshop interpretation — state this clearly in README and public docs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65760" y="2596896"/>
            <a:ext cx="274320" cy="274320"/>
          </a:xfrm>
          <a:prstGeom prst="ellipse">
            <a:avLst/>
          </a:prstGeom>
          <a:solidFill>
            <a:srgbClr val="C87030"/>
          </a:solidFill>
          <a:ln w="12700">
            <a:solidFill>
              <a:srgbClr val="C8703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9808" y="256032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87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Explain yanantin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49808" y="2825496"/>
            <a:ext cx="79552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8D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interlocking duet is not decorative; it embodies a cultural philosophy of complementary pairing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3346704"/>
            <a:ext cx="274320" cy="274320"/>
          </a:xfrm>
          <a:prstGeom prst="ellipse">
            <a:avLst/>
          </a:prstGeom>
          <a:solidFill>
            <a:srgbClr val="C87030"/>
          </a:solidFill>
          <a:ln w="12700">
            <a:solidFill>
              <a:srgbClr val="C8703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49808" y="331012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87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Don't sell as traditional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49808" y="3575304"/>
            <a:ext cx="79552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8D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CC BY 4.0 license covers the engineering documentation, not the cultural tradition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65760" y="4096512"/>
            <a:ext cx="274320" cy="274320"/>
          </a:xfrm>
          <a:prstGeom prst="ellipse">
            <a:avLst/>
          </a:prstGeom>
          <a:solidFill>
            <a:srgbClr val="C87030"/>
          </a:solidFill>
          <a:ln w="12700">
            <a:solidFill>
              <a:srgbClr val="C8703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49808" y="405993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87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Primary reference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49808" y="4325112"/>
            <a:ext cx="79552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8D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Thomas Turino — Moving Away from Silence (Chicago, 1993)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65760" y="4800600"/>
            <a:ext cx="8321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A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tonykoop/siku-zampona  ·  CC BY 4.0  ·  Heifer Zephyr  ·  packet v4.3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DFA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A1F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Project Intent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8229600" cy="0"/>
          </a:xfrm>
          <a:prstGeom prst="line">
            <a:avLst/>
          </a:prstGeom>
          <a:noFill/>
          <a:ln w="19050">
            <a:solidFill>
              <a:srgbClr val="7A5C3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0058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siku is the Andean panpipe — one of the oldest continuously played instruments in the world, </a:t>
            </a:r>
            <a:pPr indent="0" marL="0">
              <a:buNone/>
            </a:pPr>
            <a:r>
              <a:rPr lang="en-US" sz="13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archaeological specimens from Tiwanaku and Nazca dated to at least 1500 BCE.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737360"/>
            <a:ext cx="3931920" cy="1645920"/>
          </a:xfrm>
          <a:prstGeom prst="rect">
            <a:avLst/>
          </a:prstGeom>
          <a:solidFill>
            <a:srgbClr val="FDFAF5"/>
          </a:solidFill>
          <a:ln w="6350">
            <a:solidFill>
              <a:srgbClr val="D0C0A0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94360" y="18288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A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Instrument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94360" y="2176272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Played in interlocking arka/ira pairs. Neither rank alone contains the full scale — two players weave a melody together, embodying yanantin: the Aymara philosophy of complementary pairing.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754880" y="1737360"/>
            <a:ext cx="3931920" cy="1645920"/>
          </a:xfrm>
          <a:prstGeom prst="rect">
            <a:avLst/>
          </a:prstGeom>
          <a:solidFill>
            <a:srgbClr val="FDFAF5"/>
          </a:solidFill>
          <a:ln w="6350">
            <a:solidFill>
              <a:srgbClr val="D0C0A0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892040" y="18288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A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This Build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892040" y="2176272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four-member family (Toyo/Zanka/Malta/Chili) using parametric acoustic design, CNC-routed cherry frame rails, and bamboo or PVC tubes. Primary target: Zanka (key of C, tenor voice).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3520440"/>
            <a:ext cx="8229600" cy="868680"/>
          </a:xfrm>
          <a:prstGeom prst="rect">
            <a:avLst/>
          </a:prstGeom>
          <a:solidFill>
            <a:srgbClr val="F0E8D8"/>
          </a:solidFill>
          <a:ln w="6350">
            <a:solidFill>
              <a:srgbClr val="D0C0A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3611880"/>
            <a:ext cx="78638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7A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Goal: A fully-documented, reproducible build packet for the complete siku family, publishable as a GitHub portfolio instrument and buildable from this packet alone.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57200" y="480060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spc="300" kern="0" dirty="0">
                <a:solidFill>
                  <a:srgbClr val="7A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HEIFER ZEPHYR</a:t>
            </a:r>
            <a:endParaRPr lang="en-US" sz="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A1F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0E8D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Yanantin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896112"/>
            <a:ext cx="8229600" cy="0"/>
          </a:xfrm>
          <a:prstGeom prst="line">
            <a:avLst/>
          </a:prstGeom>
          <a:noFill/>
          <a:ln w="19050">
            <a:solidFill>
              <a:srgbClr val="C8703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601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E8D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Aymara Philosophy of Complementary Pairing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463040"/>
            <a:ext cx="3840480" cy="2560320"/>
          </a:xfrm>
          <a:prstGeom prst="rect">
            <a:avLst/>
          </a:prstGeom>
          <a:solidFill>
            <a:srgbClr val="0D1E3A"/>
          </a:solidFill>
          <a:ln w="6350">
            <a:solidFill>
              <a:srgbClr val="2A6DB5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94360" y="160020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599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ARKA  ♀  Leader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94360" y="196596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D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tubes · semitones 0 4 7 10 14 17 21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94360" y="2331720"/>
            <a:ext cx="384048" cy="384048"/>
          </a:xfrm>
          <a:prstGeom prst="ellipse">
            <a:avLst/>
          </a:prstGeom>
          <a:solidFill>
            <a:srgbClr val="2A6DB5"/>
          </a:solidFill>
          <a:ln w="12700">
            <a:solidFill>
              <a:srgbClr val="2A6DB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4360" y="2350008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G3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1088136" y="2331720"/>
            <a:ext cx="384048" cy="384048"/>
          </a:xfrm>
          <a:prstGeom prst="ellipse">
            <a:avLst/>
          </a:prstGeom>
          <a:solidFill>
            <a:srgbClr val="2A6DB5"/>
          </a:solidFill>
          <a:ln w="12700">
            <a:solidFill>
              <a:srgbClr val="2A6DB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88136" y="2350008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B3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1581912" y="2331720"/>
            <a:ext cx="384048" cy="384048"/>
          </a:xfrm>
          <a:prstGeom prst="ellipse">
            <a:avLst/>
          </a:prstGeom>
          <a:solidFill>
            <a:srgbClr val="2A6DB5"/>
          </a:solidFill>
          <a:ln w="12700">
            <a:solidFill>
              <a:srgbClr val="2A6DB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581912" y="2350008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D4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2075688" y="2331720"/>
            <a:ext cx="384048" cy="384048"/>
          </a:xfrm>
          <a:prstGeom prst="ellipse">
            <a:avLst/>
          </a:prstGeom>
          <a:solidFill>
            <a:srgbClr val="2A6DB5"/>
          </a:solidFill>
          <a:ln w="12700">
            <a:solidFill>
              <a:srgbClr val="2A6DB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075688" y="2350008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F4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2569464" y="2331720"/>
            <a:ext cx="384048" cy="384048"/>
          </a:xfrm>
          <a:prstGeom prst="ellipse">
            <a:avLst/>
          </a:prstGeom>
          <a:solidFill>
            <a:srgbClr val="2A6DB5"/>
          </a:solidFill>
          <a:ln w="12700">
            <a:solidFill>
              <a:srgbClr val="2A6DB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569464" y="2350008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A4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3063240" y="2331720"/>
            <a:ext cx="384048" cy="384048"/>
          </a:xfrm>
          <a:prstGeom prst="ellipse">
            <a:avLst/>
          </a:prstGeom>
          <a:solidFill>
            <a:srgbClr val="2A6DB5"/>
          </a:solidFill>
          <a:ln w="12700">
            <a:solidFill>
              <a:srgbClr val="2A6DB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063240" y="2350008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C5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3557016" y="2331720"/>
            <a:ext cx="384048" cy="384048"/>
          </a:xfrm>
          <a:prstGeom prst="ellipse">
            <a:avLst/>
          </a:prstGeom>
          <a:solidFill>
            <a:srgbClr val="2A6DB5"/>
          </a:solidFill>
          <a:ln w="12700">
            <a:solidFill>
              <a:srgbClr val="2A6DB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557016" y="2350008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E5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594360" y="2834640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D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Carries the lead phrase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846320" y="1463040"/>
            <a:ext cx="3840480" cy="2560320"/>
          </a:xfrm>
          <a:prstGeom prst="rect">
            <a:avLst/>
          </a:prstGeom>
          <a:solidFill>
            <a:srgbClr val="2A1500"/>
          </a:solidFill>
          <a:ln w="6350">
            <a:solidFill>
              <a:srgbClr val="C87030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4983480" y="160020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A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IRA  ♂  Follower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4983480" y="196596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E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tubes · semitones 2 5 9 12 16 19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983480" y="2331720"/>
            <a:ext cx="384048" cy="384048"/>
          </a:xfrm>
          <a:prstGeom prst="ellipse">
            <a:avLst/>
          </a:prstGeom>
          <a:solidFill>
            <a:srgbClr val="C87030"/>
          </a:solidFill>
          <a:ln w="12700">
            <a:solidFill>
              <a:srgbClr val="C8703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983480" y="2350008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A3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5532120" y="2331720"/>
            <a:ext cx="384048" cy="384048"/>
          </a:xfrm>
          <a:prstGeom prst="ellipse">
            <a:avLst/>
          </a:prstGeom>
          <a:solidFill>
            <a:srgbClr val="C87030"/>
          </a:solidFill>
          <a:ln w="12700">
            <a:solidFill>
              <a:srgbClr val="C8703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532120" y="2350008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C4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6080760" y="2331720"/>
            <a:ext cx="384048" cy="384048"/>
          </a:xfrm>
          <a:prstGeom prst="ellipse">
            <a:avLst/>
          </a:prstGeom>
          <a:solidFill>
            <a:srgbClr val="C87030"/>
          </a:solidFill>
          <a:ln w="12700">
            <a:solidFill>
              <a:srgbClr val="C8703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080760" y="2350008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E4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6629400" y="2331720"/>
            <a:ext cx="384048" cy="384048"/>
          </a:xfrm>
          <a:prstGeom prst="ellipse">
            <a:avLst/>
          </a:prstGeom>
          <a:solidFill>
            <a:srgbClr val="C87030"/>
          </a:solidFill>
          <a:ln w="12700">
            <a:solidFill>
              <a:srgbClr val="C8703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629400" y="2350008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G4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7178040" y="2331720"/>
            <a:ext cx="384048" cy="384048"/>
          </a:xfrm>
          <a:prstGeom prst="ellipse">
            <a:avLst/>
          </a:prstGeom>
          <a:solidFill>
            <a:srgbClr val="C87030"/>
          </a:solidFill>
          <a:ln w="12700">
            <a:solidFill>
              <a:srgbClr val="C8703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178040" y="2350008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B4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7726680" y="2331720"/>
            <a:ext cx="384048" cy="384048"/>
          </a:xfrm>
          <a:prstGeom prst="ellipse">
            <a:avLst/>
          </a:prstGeom>
          <a:solidFill>
            <a:srgbClr val="C87030"/>
          </a:solidFill>
          <a:ln w="12700">
            <a:solidFill>
              <a:srgbClr val="C8703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726680" y="2350008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D5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4983480" y="2834640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E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Answers the lead phrase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457200" y="42062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E8D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Neither rank alone contains the full scale. Together: G Mixolydian.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457200" y="480060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spc="300" kern="0" dirty="0">
                <a:solidFill>
                  <a:srgbClr val="C87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HEIFER ZEPHYR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DFA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A1F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Instrument Family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8229600" cy="0"/>
          </a:xfrm>
          <a:prstGeom prst="line">
            <a:avLst/>
          </a:prstGeom>
          <a:noFill/>
          <a:ln w="19050">
            <a:solidFill>
              <a:srgbClr val="7A5C3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960120"/>
            <a:ext cx="1920240" cy="3886200"/>
          </a:xfrm>
          <a:prstGeom prst="rect">
            <a:avLst/>
          </a:prstGeom>
          <a:solidFill>
            <a:srgbClr val="FDFAF5"/>
          </a:solidFill>
          <a:ln w="6350">
            <a:solidFill>
              <a:srgbClr val="D0C0A0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30352" y="1051560"/>
            <a:ext cx="17739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A1F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Toyo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30352" y="1463040"/>
            <a:ext cx="17739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A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Bass · G3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594360" y="1463040"/>
            <a:ext cx="1645920" cy="1645920"/>
          </a:xfrm>
          <a:prstGeom prst="ellipse">
            <a:avLst/>
          </a:prstGeom>
          <a:solidFill>
            <a:srgbClr val="E8DCC8"/>
          </a:solidFill>
          <a:ln w="12700">
            <a:solidFill>
              <a:srgbClr val="7A5C3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51535" y="1720215"/>
            <a:ext cx="1131570" cy="1131570"/>
          </a:xfrm>
          <a:prstGeom prst="ellipse">
            <a:avLst/>
          </a:prstGeom>
          <a:solidFill>
            <a:srgbClr val="DDEEFF"/>
          </a:solidFill>
          <a:ln w="10160">
            <a:solidFill>
              <a:srgbClr val="2A6DB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12064" y="3154680"/>
            <a:ext cx="181051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bore 0.750"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512064" y="3346704"/>
            <a:ext cx="181051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 1.000"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512064" y="3538728"/>
            <a:ext cx="181051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longest 22.6"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512064" y="3730752"/>
            <a:ext cx="181051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 13.75"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2487168" y="960120"/>
            <a:ext cx="1920240" cy="3886200"/>
          </a:xfrm>
          <a:prstGeom prst="rect">
            <a:avLst/>
          </a:prstGeom>
          <a:solidFill>
            <a:srgbClr val="EEF5FF"/>
          </a:solidFill>
          <a:ln w="6350">
            <a:solidFill>
              <a:srgbClr val="2A6DB5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487168" y="960120"/>
            <a:ext cx="1920240" cy="201168"/>
          </a:xfrm>
          <a:prstGeom prst="rect">
            <a:avLst/>
          </a:prstGeom>
          <a:solidFill>
            <a:srgbClr val="2A6DB5"/>
          </a:solidFill>
          <a:ln w="12700">
            <a:solidFill>
              <a:srgbClr val="2A6DB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532888" y="969264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BUILD</a:t>
            </a:r>
            <a:endParaRPr lang="en-US" sz="700" dirty="0"/>
          </a:p>
        </p:txBody>
      </p:sp>
      <p:sp>
        <p:nvSpPr>
          <p:cNvPr id="16" name="Text 14"/>
          <p:cNvSpPr/>
          <p:nvPr/>
        </p:nvSpPr>
        <p:spPr>
          <a:xfrm>
            <a:off x="2560320" y="1207008"/>
            <a:ext cx="17739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A1F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Zanka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2560320" y="1600200"/>
            <a:ext cx="17739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A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Tenor · C4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724912" y="1563624"/>
            <a:ext cx="1444752" cy="1444752"/>
          </a:xfrm>
          <a:prstGeom prst="ellipse">
            <a:avLst/>
          </a:prstGeom>
          <a:solidFill>
            <a:srgbClr val="E8DCC8"/>
          </a:solidFill>
          <a:ln w="12700">
            <a:solidFill>
              <a:srgbClr val="7A5C3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950655" y="1789367"/>
            <a:ext cx="993267" cy="993267"/>
          </a:xfrm>
          <a:prstGeom prst="ellipse">
            <a:avLst/>
          </a:prstGeom>
          <a:solidFill>
            <a:srgbClr val="DDEEFF"/>
          </a:solidFill>
          <a:ln w="10160">
            <a:solidFill>
              <a:srgbClr val="2A6DB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542032" y="3154680"/>
            <a:ext cx="181051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bore 0.625"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2542032" y="3346704"/>
            <a:ext cx="181051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 0.821"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2542032" y="3538728"/>
            <a:ext cx="181051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longest 16.96"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2542032" y="3730752"/>
            <a:ext cx="181051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 11.42"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4517136" y="960120"/>
            <a:ext cx="1920240" cy="3886200"/>
          </a:xfrm>
          <a:prstGeom prst="rect">
            <a:avLst/>
          </a:prstGeom>
          <a:solidFill>
            <a:srgbClr val="FDFAF5"/>
          </a:solidFill>
          <a:ln w="6350">
            <a:solidFill>
              <a:srgbClr val="D0C0A0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4590288" y="1051560"/>
            <a:ext cx="17739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A1F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Malta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4590288" y="1463040"/>
            <a:ext cx="17739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A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Alto · G4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855464" y="1664208"/>
            <a:ext cx="1243584" cy="1243584"/>
          </a:xfrm>
          <a:prstGeom prst="ellipse">
            <a:avLst/>
          </a:prstGeom>
          <a:solidFill>
            <a:srgbClr val="E8DCC8"/>
          </a:solidFill>
          <a:ln w="12700">
            <a:solidFill>
              <a:srgbClr val="7A5C38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049774" y="1858518"/>
            <a:ext cx="854964" cy="854964"/>
          </a:xfrm>
          <a:prstGeom prst="ellipse">
            <a:avLst/>
          </a:prstGeom>
          <a:solidFill>
            <a:srgbClr val="DDEEFF"/>
          </a:solidFill>
          <a:ln w="10160">
            <a:solidFill>
              <a:srgbClr val="2A6DB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572000" y="3154680"/>
            <a:ext cx="181051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bore 0.500"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4572000" y="3346704"/>
            <a:ext cx="181051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 0.658"</a:t>
            </a:r>
            <a:endParaRPr lang="en-US" sz="850" dirty="0"/>
          </a:p>
        </p:txBody>
      </p:sp>
      <p:sp>
        <p:nvSpPr>
          <p:cNvPr id="31" name="Text 29"/>
          <p:cNvSpPr/>
          <p:nvPr/>
        </p:nvSpPr>
        <p:spPr>
          <a:xfrm>
            <a:off x="4572000" y="3538728"/>
            <a:ext cx="181051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longest 11.3"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4572000" y="3730752"/>
            <a:ext cx="181051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 9.30"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6547104" y="960120"/>
            <a:ext cx="1920240" cy="3886200"/>
          </a:xfrm>
          <a:prstGeom prst="rect">
            <a:avLst/>
          </a:prstGeom>
          <a:solidFill>
            <a:srgbClr val="FDFAF5"/>
          </a:solidFill>
          <a:ln w="6350">
            <a:solidFill>
              <a:srgbClr val="D0C0A0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34" name="Text 32"/>
          <p:cNvSpPr/>
          <p:nvPr/>
        </p:nvSpPr>
        <p:spPr>
          <a:xfrm>
            <a:off x="6620256" y="1051560"/>
            <a:ext cx="17739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A1F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Chili</a:t>
            </a:r>
            <a:endParaRPr lang="en-US" sz="1800" dirty="0"/>
          </a:p>
        </p:txBody>
      </p:sp>
      <p:sp>
        <p:nvSpPr>
          <p:cNvPr id="35" name="Text 33"/>
          <p:cNvSpPr/>
          <p:nvPr/>
        </p:nvSpPr>
        <p:spPr>
          <a:xfrm>
            <a:off x="6620256" y="1463040"/>
            <a:ext cx="17739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A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Soprano · A4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6986016" y="1764792"/>
            <a:ext cx="1042416" cy="1042416"/>
          </a:xfrm>
          <a:prstGeom prst="ellipse">
            <a:avLst/>
          </a:prstGeom>
          <a:solidFill>
            <a:srgbClr val="E8DCC8"/>
          </a:solidFill>
          <a:ln w="12700">
            <a:solidFill>
              <a:srgbClr val="7A5C38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7148894" y="1927669"/>
            <a:ext cx="716661" cy="716661"/>
          </a:xfrm>
          <a:prstGeom prst="ellipse">
            <a:avLst/>
          </a:prstGeom>
          <a:solidFill>
            <a:srgbClr val="DDEEFF"/>
          </a:solidFill>
          <a:ln w="10160">
            <a:solidFill>
              <a:srgbClr val="2A6DB5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601968" y="3154680"/>
            <a:ext cx="181051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bore 0.375"</a:t>
            </a:r>
            <a:endParaRPr lang="en-US" sz="850" dirty="0"/>
          </a:p>
        </p:txBody>
      </p:sp>
      <p:sp>
        <p:nvSpPr>
          <p:cNvPr id="39" name="Text 37"/>
          <p:cNvSpPr/>
          <p:nvPr/>
        </p:nvSpPr>
        <p:spPr>
          <a:xfrm>
            <a:off x="6601968" y="3346704"/>
            <a:ext cx="181051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 0.493"</a:t>
            </a:r>
            <a:endParaRPr lang="en-US" sz="850" dirty="0"/>
          </a:p>
        </p:txBody>
      </p:sp>
      <p:sp>
        <p:nvSpPr>
          <p:cNvPr id="40" name="Text 38"/>
          <p:cNvSpPr/>
          <p:nvPr/>
        </p:nvSpPr>
        <p:spPr>
          <a:xfrm>
            <a:off x="6601968" y="3538728"/>
            <a:ext cx="181051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longest 7.6"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6601968" y="3730752"/>
            <a:ext cx="181051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 7.16"</a:t>
            </a:r>
            <a:endParaRPr lang="en-US" sz="850" dirty="0"/>
          </a:p>
        </p:txBody>
      </p:sp>
      <p:sp>
        <p:nvSpPr>
          <p:cNvPr id="42" name="Text 40"/>
          <p:cNvSpPr/>
          <p:nvPr/>
        </p:nvSpPr>
        <p:spPr>
          <a:xfrm>
            <a:off x="457200" y="480060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spc="300" kern="0" dirty="0">
                <a:solidFill>
                  <a:srgbClr val="7A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HEIFER ZEPHYR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DFA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A1F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Acoustic Design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8229600" cy="0"/>
          </a:xfrm>
          <a:prstGeom prst="line">
            <a:avLst/>
          </a:prstGeom>
          <a:noFill/>
          <a:ln w="19050">
            <a:solidFill>
              <a:srgbClr val="7A5C3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05840"/>
            <a:ext cx="8229600" cy="777240"/>
          </a:xfrm>
          <a:prstGeom prst="rect">
            <a:avLst/>
          </a:prstGeom>
          <a:solidFill>
            <a:srgbClr val="F0E8D8"/>
          </a:solidFill>
          <a:ln w="6350">
            <a:solidFill>
              <a:srgbClr val="D0C0A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097280"/>
            <a:ext cx="7863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A1F1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L_calc = 13552 / (4 × f_hz) − 0.82 × bore_ID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141732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5C3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L_cut = L_calc + 3/16"   (tuning trim allowance)</a:t>
            </a:r>
            <a:endParaRPr lang="en-US" sz="1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920240"/>
          <a:ext cx="8229600" cy="2194560"/>
        </p:xfrm>
        <a:graphic>
          <a:graphicData uri="http://schemas.openxmlformats.org/drawingml/2006/table">
            <a:tbl>
              <a:tblPr/>
              <a:tblGrid>
                <a:gridCol w="1828800"/>
                <a:gridCol w="2011680"/>
                <a:gridCol w="4389120"/>
              </a:tblGrid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7A5C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Parameter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CC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7A5C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CC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7A5C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Notes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CC8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Speed of sound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ourier New" pitchFamily="34" charset="0"/>
                          <a:ea typeface="Courier New" pitchFamily="34" charset="-122"/>
                          <a:cs typeface="Courier New" pitchFamily="34" charset="-120"/>
                        </a:rPr>
                        <a:t>13,552 in/s</a:t>
                      </a:r>
                      <a:endParaRPr lang="en-US" sz="100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88888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At 68°F shop standard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 correction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ourier New" pitchFamily="34" charset="0"/>
                          <a:ea typeface="Courier New" pitchFamily="34" charset="-122"/>
                          <a:cs typeface="Courier New" pitchFamily="34" charset="-120"/>
                        </a:rPr>
                        <a:t>0.82 × bore_ID</a:t>
                      </a:r>
                      <a:endParaRPr lang="en-US" sz="100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88888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Empirical — bundles embouchure effects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Pipe type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ourier New" pitchFamily="34" charset="0"/>
                          <a:ea typeface="Courier New" pitchFamily="34" charset="-122"/>
                          <a:cs typeface="Courier New" pitchFamily="34" charset="-120"/>
                        </a:rPr>
                        <a:t>Stopped cylindrical</a:t>
                      </a:r>
                      <a:endParaRPr lang="en-US" sz="100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88888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Odd harmonics only: 1f, 3f, 5f…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Tuning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ourier New" pitchFamily="34" charset="0"/>
                          <a:ea typeface="Courier New" pitchFamily="34" charset="-122"/>
                          <a:cs typeface="Courier New" pitchFamily="34" charset="-120"/>
                        </a:rPr>
                        <a:t>A4 = 440 Hz</a:t>
                      </a:r>
                      <a:endParaRPr lang="en-US" sz="100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88888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Equal temperament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Trim allowance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ourier New" pitchFamily="34" charset="0"/>
                          <a:ea typeface="Courier New" pitchFamily="34" charset="-122"/>
                          <a:cs typeface="Courier New" pitchFamily="34" charset="-120"/>
                        </a:rPr>
                        <a:t>3/16" (0.1875")</a:t>
                      </a:r>
                      <a:endParaRPr lang="en-US" sz="100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88888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All L_cut values include this margin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Shape 5"/>
          <p:cNvSpPr/>
          <p:nvPr/>
        </p:nvSpPr>
        <p:spPr>
          <a:xfrm>
            <a:off x="457200" y="4206240"/>
            <a:ext cx="8229600" cy="594360"/>
          </a:xfrm>
          <a:prstGeom prst="rect">
            <a:avLst/>
          </a:prstGeom>
          <a:solidFill>
            <a:srgbClr val="F0F8FF"/>
          </a:solidFill>
          <a:ln w="6350">
            <a:solidFill>
              <a:srgbClr val="2A6DB5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4279392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6D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Sanity check — Zanka A4:   L_calc(440 Hz, bore=0.625") = 13552/(4×440) − 0.82×0.625 = 7.188"  ✓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57200" y="480060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spc="300" kern="0" dirty="0">
                <a:solidFill>
                  <a:srgbClr val="7A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HEIFER ZEPHYR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DFA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A1F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Zanka Tube Layout — G3 to E5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8229600" cy="0"/>
          </a:xfrm>
          <a:prstGeom prst="line">
            <a:avLst/>
          </a:prstGeom>
          <a:noFill/>
          <a:ln w="19050">
            <a:solidFill>
              <a:srgbClr val="7A5C3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51560"/>
            <a:ext cx="475488" cy="3200400"/>
          </a:xfrm>
          <a:prstGeom prst="rect">
            <a:avLst/>
          </a:prstGeom>
          <a:solidFill>
            <a:srgbClr val="DDEEFF"/>
          </a:solidFill>
          <a:ln w="10160">
            <a:solidFill>
              <a:srgbClr val="2A6DB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822960"/>
            <a:ext cx="4754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A6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G3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4279392"/>
            <a:ext cx="4754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A1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969264" y="1403178"/>
            <a:ext cx="475488" cy="2848782"/>
          </a:xfrm>
          <a:prstGeom prst="rect">
            <a:avLst/>
          </a:prstGeom>
          <a:solidFill>
            <a:srgbClr val="FFE8CC"/>
          </a:solidFill>
          <a:ln w="10160">
            <a:solidFill>
              <a:srgbClr val="C8703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69264" y="1174578"/>
            <a:ext cx="4754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87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A3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969264" y="4279392"/>
            <a:ext cx="4754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I1</a:t>
            </a:r>
            <a:endParaRPr lang="en-US" sz="700" dirty="0"/>
          </a:p>
        </p:txBody>
      </p:sp>
      <p:sp>
        <p:nvSpPr>
          <p:cNvPr id="10" name="Shape 8"/>
          <p:cNvSpPr/>
          <p:nvPr/>
        </p:nvSpPr>
        <p:spPr>
          <a:xfrm>
            <a:off x="1481328" y="1717097"/>
            <a:ext cx="475488" cy="2534863"/>
          </a:xfrm>
          <a:prstGeom prst="rect">
            <a:avLst/>
          </a:prstGeom>
          <a:solidFill>
            <a:srgbClr val="DDEEFF"/>
          </a:solidFill>
          <a:ln w="10160">
            <a:solidFill>
              <a:srgbClr val="2A6DB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481328" y="1488497"/>
            <a:ext cx="4754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A6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B3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1481328" y="4279392"/>
            <a:ext cx="4754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A2</a:t>
            </a:r>
            <a:endParaRPr lang="en-US" sz="700" dirty="0"/>
          </a:p>
        </p:txBody>
      </p:sp>
      <p:sp>
        <p:nvSpPr>
          <p:cNvPr id="13" name="Shape 11"/>
          <p:cNvSpPr/>
          <p:nvPr/>
        </p:nvSpPr>
        <p:spPr>
          <a:xfrm>
            <a:off x="1993392" y="1861738"/>
            <a:ext cx="475488" cy="2390222"/>
          </a:xfrm>
          <a:prstGeom prst="rect">
            <a:avLst/>
          </a:prstGeom>
          <a:solidFill>
            <a:srgbClr val="FFE8CC"/>
          </a:solidFill>
          <a:ln w="10160">
            <a:solidFill>
              <a:srgbClr val="C8703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993392" y="1633138"/>
            <a:ext cx="4754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87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C4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1993392" y="4279392"/>
            <a:ext cx="4754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I2</a:t>
            </a:r>
            <a:endParaRPr lang="en-US" sz="700" dirty="0"/>
          </a:p>
        </p:txBody>
      </p:sp>
      <p:sp>
        <p:nvSpPr>
          <p:cNvPr id="16" name="Shape 14"/>
          <p:cNvSpPr/>
          <p:nvPr/>
        </p:nvSpPr>
        <p:spPr>
          <a:xfrm>
            <a:off x="2505456" y="2134784"/>
            <a:ext cx="475488" cy="2117176"/>
          </a:xfrm>
          <a:prstGeom prst="rect">
            <a:avLst/>
          </a:prstGeom>
          <a:solidFill>
            <a:srgbClr val="DDEEFF"/>
          </a:solidFill>
          <a:ln w="10160">
            <a:solidFill>
              <a:srgbClr val="2A6DB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505456" y="1906184"/>
            <a:ext cx="4754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A6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D4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2505456" y="4279392"/>
            <a:ext cx="4754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A3</a:t>
            </a:r>
            <a:endParaRPr lang="en-US" sz="700" dirty="0"/>
          </a:p>
        </p:txBody>
      </p:sp>
      <p:sp>
        <p:nvSpPr>
          <p:cNvPr id="19" name="Shape 17"/>
          <p:cNvSpPr/>
          <p:nvPr/>
        </p:nvSpPr>
        <p:spPr>
          <a:xfrm>
            <a:off x="3017520" y="2373489"/>
            <a:ext cx="475488" cy="1878471"/>
          </a:xfrm>
          <a:prstGeom prst="rect">
            <a:avLst/>
          </a:prstGeom>
          <a:solidFill>
            <a:srgbClr val="FFE8CC"/>
          </a:solidFill>
          <a:ln w="10160">
            <a:solidFill>
              <a:srgbClr val="C8703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017520" y="2144889"/>
            <a:ext cx="4754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87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E4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3017520" y="4279392"/>
            <a:ext cx="4754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I3</a:t>
            </a:r>
            <a:endParaRPr lang="en-US" sz="700" dirty="0"/>
          </a:p>
        </p:txBody>
      </p:sp>
      <p:sp>
        <p:nvSpPr>
          <p:cNvPr id="22" name="Shape 20"/>
          <p:cNvSpPr/>
          <p:nvPr/>
        </p:nvSpPr>
        <p:spPr>
          <a:xfrm>
            <a:off x="3529584" y="2482856"/>
            <a:ext cx="475488" cy="1769104"/>
          </a:xfrm>
          <a:prstGeom prst="rect">
            <a:avLst/>
          </a:prstGeom>
          <a:solidFill>
            <a:srgbClr val="DDEEFF"/>
          </a:solidFill>
          <a:ln w="10160">
            <a:solidFill>
              <a:srgbClr val="2A6DB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529584" y="2254256"/>
            <a:ext cx="4754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A6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F4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3529584" y="4279392"/>
            <a:ext cx="4754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A4</a:t>
            </a:r>
            <a:endParaRPr lang="en-US" sz="700" dirty="0"/>
          </a:p>
        </p:txBody>
      </p:sp>
      <p:sp>
        <p:nvSpPr>
          <p:cNvPr id="25" name="Shape 23"/>
          <p:cNvSpPr/>
          <p:nvPr/>
        </p:nvSpPr>
        <p:spPr>
          <a:xfrm>
            <a:off x="4041648" y="2680875"/>
            <a:ext cx="475488" cy="1571085"/>
          </a:xfrm>
          <a:prstGeom prst="rect">
            <a:avLst/>
          </a:prstGeom>
          <a:solidFill>
            <a:srgbClr val="FFE8CC"/>
          </a:solidFill>
          <a:ln w="10160">
            <a:solidFill>
              <a:srgbClr val="C8703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041648" y="2452275"/>
            <a:ext cx="4754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87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G4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4041648" y="4279392"/>
            <a:ext cx="4754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I4</a:t>
            </a:r>
            <a:endParaRPr lang="en-US" sz="700" dirty="0"/>
          </a:p>
        </p:txBody>
      </p:sp>
      <p:sp>
        <p:nvSpPr>
          <p:cNvPr id="28" name="Shape 26"/>
          <p:cNvSpPr/>
          <p:nvPr/>
        </p:nvSpPr>
        <p:spPr>
          <a:xfrm>
            <a:off x="4553712" y="2875534"/>
            <a:ext cx="475488" cy="1376426"/>
          </a:xfrm>
          <a:prstGeom prst="rect">
            <a:avLst/>
          </a:prstGeom>
          <a:solidFill>
            <a:srgbClr val="DDEEFF"/>
          </a:solidFill>
          <a:ln w="10160">
            <a:solidFill>
              <a:srgbClr val="2A6DB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553712" y="2646934"/>
            <a:ext cx="4754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A6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A4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4553712" y="4279392"/>
            <a:ext cx="4754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A5</a:t>
            </a:r>
            <a:endParaRPr lang="en-US" sz="700" dirty="0"/>
          </a:p>
        </p:txBody>
      </p:sp>
      <p:sp>
        <p:nvSpPr>
          <p:cNvPr id="31" name="Shape 29"/>
          <p:cNvSpPr/>
          <p:nvPr/>
        </p:nvSpPr>
        <p:spPr>
          <a:xfrm>
            <a:off x="5065776" y="3013643"/>
            <a:ext cx="475488" cy="1238317"/>
          </a:xfrm>
          <a:prstGeom prst="rect">
            <a:avLst/>
          </a:prstGeom>
          <a:solidFill>
            <a:srgbClr val="FFE8CC"/>
          </a:solidFill>
          <a:ln w="10160">
            <a:solidFill>
              <a:srgbClr val="C8703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065776" y="2785043"/>
            <a:ext cx="4754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87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B4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5065776" y="4279392"/>
            <a:ext cx="4754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I5</a:t>
            </a:r>
            <a:endParaRPr lang="en-US" sz="700" dirty="0"/>
          </a:p>
        </p:txBody>
      </p:sp>
      <p:sp>
        <p:nvSpPr>
          <p:cNvPr id="34" name="Shape 32"/>
          <p:cNvSpPr/>
          <p:nvPr/>
        </p:nvSpPr>
        <p:spPr>
          <a:xfrm>
            <a:off x="5577840" y="3086057"/>
            <a:ext cx="475488" cy="1165903"/>
          </a:xfrm>
          <a:prstGeom prst="rect">
            <a:avLst/>
          </a:prstGeom>
          <a:solidFill>
            <a:srgbClr val="DDEEFF"/>
          </a:solidFill>
          <a:ln w="10160">
            <a:solidFill>
              <a:srgbClr val="2A6DB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577840" y="2857457"/>
            <a:ext cx="4754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A6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C5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5577840" y="4279392"/>
            <a:ext cx="4754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A6</a:t>
            </a:r>
            <a:endParaRPr lang="en-US" sz="700" dirty="0"/>
          </a:p>
        </p:txBody>
      </p:sp>
      <p:sp>
        <p:nvSpPr>
          <p:cNvPr id="37" name="Shape 35"/>
          <p:cNvSpPr/>
          <p:nvPr/>
        </p:nvSpPr>
        <p:spPr>
          <a:xfrm>
            <a:off x="6089904" y="3222487"/>
            <a:ext cx="475488" cy="1029473"/>
          </a:xfrm>
          <a:prstGeom prst="rect">
            <a:avLst/>
          </a:prstGeom>
          <a:solidFill>
            <a:srgbClr val="FFE8CC"/>
          </a:solidFill>
          <a:ln w="10160">
            <a:solidFill>
              <a:srgbClr val="C8703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089904" y="2993887"/>
            <a:ext cx="4754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87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D5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6089904" y="4279392"/>
            <a:ext cx="4754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I6</a:t>
            </a:r>
            <a:endParaRPr lang="en-US" sz="700" dirty="0"/>
          </a:p>
        </p:txBody>
      </p:sp>
      <p:sp>
        <p:nvSpPr>
          <p:cNvPr id="40" name="Shape 38"/>
          <p:cNvSpPr/>
          <p:nvPr/>
        </p:nvSpPr>
        <p:spPr>
          <a:xfrm>
            <a:off x="6601968" y="3353504"/>
            <a:ext cx="475488" cy="898456"/>
          </a:xfrm>
          <a:prstGeom prst="rect">
            <a:avLst/>
          </a:prstGeom>
          <a:solidFill>
            <a:srgbClr val="DDEEFF"/>
          </a:solidFill>
          <a:ln w="10160">
            <a:solidFill>
              <a:srgbClr val="2A6DB5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601968" y="3124904"/>
            <a:ext cx="4754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A6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E5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6601968" y="4279392"/>
            <a:ext cx="4754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A7</a:t>
            </a:r>
            <a:endParaRPr lang="en-US" sz="700" dirty="0"/>
          </a:p>
        </p:txBody>
      </p:sp>
      <p:sp>
        <p:nvSpPr>
          <p:cNvPr id="43" name="Shape 41"/>
          <p:cNvSpPr/>
          <p:nvPr/>
        </p:nvSpPr>
        <p:spPr>
          <a:xfrm>
            <a:off x="457200" y="960120"/>
            <a:ext cx="164592" cy="164592"/>
          </a:xfrm>
          <a:prstGeom prst="rect">
            <a:avLst/>
          </a:prstGeom>
          <a:solidFill>
            <a:srgbClr val="DDEEFF"/>
          </a:solidFill>
          <a:ln w="10160">
            <a:solidFill>
              <a:srgbClr val="2A6DB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85800" y="941832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6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Arka (7 tubes, leader ♀)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3657600" y="960120"/>
            <a:ext cx="164592" cy="164592"/>
          </a:xfrm>
          <a:prstGeom prst="rect">
            <a:avLst/>
          </a:prstGeom>
          <a:solidFill>
            <a:srgbClr val="FFE8CC"/>
          </a:solidFill>
          <a:ln w="10160">
            <a:solidFill>
              <a:srgbClr val="C8703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3886200" y="941832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7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Ira (6 tubes, follower ♂)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457200" y="480060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spc="300" kern="0" dirty="0">
                <a:solidFill>
                  <a:srgbClr val="7A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HEIFER ZEPHYR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DFA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A1F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Tube Cross-Sections — All Four Members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8229600" cy="0"/>
          </a:xfrm>
          <a:prstGeom prst="line">
            <a:avLst/>
          </a:prstGeom>
          <a:noFill/>
          <a:ln w="19050">
            <a:solidFill>
              <a:srgbClr val="7A5C3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97280" y="2057400"/>
            <a:ext cx="1371600" cy="1371600"/>
          </a:xfrm>
          <a:prstGeom prst="ellipse">
            <a:avLst/>
          </a:prstGeom>
          <a:solidFill>
            <a:srgbClr val="E8DCC8"/>
          </a:solidFill>
          <a:ln w="12700">
            <a:solidFill>
              <a:srgbClr val="7A5C3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268730" y="2228850"/>
            <a:ext cx="1028700" cy="1028700"/>
          </a:xfrm>
          <a:prstGeom prst="ellipse">
            <a:avLst/>
          </a:prstGeom>
          <a:solidFill>
            <a:srgbClr val="DDEEFF"/>
          </a:solidFill>
          <a:ln w="10160">
            <a:solidFill>
              <a:srgbClr val="2A6DB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234440" y="1618488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A1F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Toyo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43000" y="1856232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A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G3 Bass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143000" y="3483864"/>
            <a:ext cx="1280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2A6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bore 0.75"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1143000" y="3666744"/>
            <a:ext cx="1280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 1"  wall 0.125"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063240" y="2180158"/>
            <a:ext cx="1126084" cy="1126084"/>
          </a:xfrm>
          <a:prstGeom prst="ellipse">
            <a:avLst/>
          </a:prstGeom>
          <a:solidFill>
            <a:srgbClr val="E8DCC8"/>
          </a:solidFill>
          <a:ln w="12700">
            <a:solidFill>
              <a:srgbClr val="7A5C3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197657" y="2314575"/>
            <a:ext cx="857250" cy="857250"/>
          </a:xfrm>
          <a:prstGeom prst="ellipse">
            <a:avLst/>
          </a:prstGeom>
          <a:solidFill>
            <a:srgbClr val="DDEEFF"/>
          </a:solidFill>
          <a:ln w="10160">
            <a:solidFill>
              <a:srgbClr val="2A6DB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077642" y="1741246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A1F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Zanka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986202" y="197899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A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C4 Tenor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986202" y="3361106"/>
            <a:ext cx="1280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2A6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bore 0.625"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2986202" y="3543986"/>
            <a:ext cx="1280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 0.821"  wall 0.098"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4800600" y="2291944"/>
            <a:ext cx="902513" cy="902513"/>
          </a:xfrm>
          <a:prstGeom prst="ellipse">
            <a:avLst/>
          </a:prstGeom>
          <a:solidFill>
            <a:srgbClr val="E8DCC8"/>
          </a:solidFill>
          <a:ln w="12700">
            <a:solidFill>
              <a:srgbClr val="7A5C3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908956" y="2400300"/>
            <a:ext cx="685800" cy="685800"/>
          </a:xfrm>
          <a:prstGeom prst="ellipse">
            <a:avLst/>
          </a:prstGeom>
          <a:solidFill>
            <a:srgbClr val="DDEEFF"/>
          </a:solidFill>
          <a:ln w="10160">
            <a:solidFill>
              <a:srgbClr val="2A6DB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703216" y="1853032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A1F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Malta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611776" y="2090776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A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G4 Alto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611776" y="3249320"/>
            <a:ext cx="1280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2A6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bore 0.5"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4611776" y="3432200"/>
            <a:ext cx="1280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 0.658"  wall 0.079"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6309360" y="2405101"/>
            <a:ext cx="676199" cy="676199"/>
          </a:xfrm>
          <a:prstGeom prst="ellipse">
            <a:avLst/>
          </a:prstGeom>
          <a:solidFill>
            <a:srgbClr val="E8DCC8"/>
          </a:solidFill>
          <a:ln w="12700">
            <a:solidFill>
              <a:srgbClr val="7A5C3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390284" y="2486025"/>
            <a:ext cx="514350" cy="514350"/>
          </a:xfrm>
          <a:prstGeom prst="ellipse">
            <a:avLst/>
          </a:prstGeom>
          <a:solidFill>
            <a:srgbClr val="DDEEFF"/>
          </a:solidFill>
          <a:ln w="10160">
            <a:solidFill>
              <a:srgbClr val="2A6DB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098819" y="1966189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A1F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Chili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007379" y="2203933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A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A4 Soprano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6007379" y="3136163"/>
            <a:ext cx="1280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2A6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bore 0.375"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6007379" y="3319043"/>
            <a:ext cx="1280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 0.493"  wall 0.059"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457200" y="4389120"/>
            <a:ext cx="8229600" cy="457200"/>
          </a:xfrm>
          <a:prstGeom prst="rect">
            <a:avLst/>
          </a:prstGeom>
          <a:solidFill>
            <a:srgbClr val="F0E8D8"/>
          </a:solidFill>
          <a:ln w="6350">
            <a:solidFill>
              <a:srgbClr val="D0C0A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94360" y="4462272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5C3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End correction (open end only): ΔL = 0.82 × bore_ID   |   Stopped pipe: odd harmonics only (1f, 3f, 5f…)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57200" y="480060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spc="300" kern="0" dirty="0">
                <a:solidFill>
                  <a:srgbClr val="7A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HEIFER ZEPHYR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DFA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A1F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Frame Rail &amp; Binding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8229600" cy="0"/>
          </a:xfrm>
          <a:prstGeom prst="line">
            <a:avLst/>
          </a:prstGeom>
          <a:noFill/>
          <a:ln w="19050">
            <a:solidFill>
              <a:srgbClr val="7A5C3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05840"/>
            <a:ext cx="3291840" cy="411480"/>
          </a:xfrm>
          <a:prstGeom prst="rect">
            <a:avLst/>
          </a:prstGeom>
          <a:solidFill>
            <a:srgbClr val="7A5C38"/>
          </a:solidFill>
          <a:ln w="12700">
            <a:solidFill>
              <a:srgbClr val="7A5C3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024128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0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RAIL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594360" y="1481328"/>
            <a:ext cx="320040" cy="320040"/>
          </a:xfrm>
          <a:prstGeom prst="ellipse">
            <a:avLst/>
          </a:prstGeom>
          <a:solidFill>
            <a:srgbClr val="DDEEFF"/>
          </a:solidFill>
          <a:ln w="10160">
            <a:solidFill>
              <a:srgbClr val="2A6DB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67512" y="1801368"/>
            <a:ext cx="164592" cy="914400"/>
          </a:xfrm>
          <a:prstGeom prst="rect">
            <a:avLst/>
          </a:prstGeom>
          <a:solidFill>
            <a:srgbClr val="DDEEFF"/>
          </a:solidFill>
          <a:ln w="10160">
            <a:solidFill>
              <a:srgbClr val="2A6DB5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987552" y="1481328"/>
            <a:ext cx="320040" cy="320040"/>
          </a:xfrm>
          <a:prstGeom prst="ellipse">
            <a:avLst/>
          </a:prstGeom>
          <a:solidFill>
            <a:srgbClr val="FFE8CC"/>
          </a:solidFill>
          <a:ln w="10160">
            <a:solidFill>
              <a:srgbClr val="C8703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60704" y="1801368"/>
            <a:ext cx="164592" cy="914400"/>
          </a:xfrm>
          <a:prstGeom prst="rect">
            <a:avLst/>
          </a:prstGeom>
          <a:solidFill>
            <a:srgbClr val="FFE8CC"/>
          </a:solidFill>
          <a:ln w="10160">
            <a:solidFill>
              <a:srgbClr val="C8703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380744" y="1481328"/>
            <a:ext cx="320040" cy="320040"/>
          </a:xfrm>
          <a:prstGeom prst="ellipse">
            <a:avLst/>
          </a:prstGeom>
          <a:solidFill>
            <a:srgbClr val="DDEEFF"/>
          </a:solidFill>
          <a:ln w="10160">
            <a:solidFill>
              <a:srgbClr val="2A6DB5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453896" y="1801368"/>
            <a:ext cx="164592" cy="914400"/>
          </a:xfrm>
          <a:prstGeom prst="rect">
            <a:avLst/>
          </a:prstGeom>
          <a:solidFill>
            <a:srgbClr val="DDEEFF"/>
          </a:solidFill>
          <a:ln w="10160">
            <a:solidFill>
              <a:srgbClr val="2A6DB5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773936" y="1481328"/>
            <a:ext cx="320040" cy="320040"/>
          </a:xfrm>
          <a:prstGeom prst="ellipse">
            <a:avLst/>
          </a:prstGeom>
          <a:solidFill>
            <a:srgbClr val="FFE8CC"/>
          </a:solidFill>
          <a:ln w="10160">
            <a:solidFill>
              <a:srgbClr val="C8703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847088" y="1801368"/>
            <a:ext cx="164592" cy="914400"/>
          </a:xfrm>
          <a:prstGeom prst="rect">
            <a:avLst/>
          </a:prstGeom>
          <a:solidFill>
            <a:srgbClr val="FFE8CC"/>
          </a:solidFill>
          <a:ln w="10160">
            <a:solidFill>
              <a:srgbClr val="C8703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167128" y="1481328"/>
            <a:ext cx="320040" cy="320040"/>
          </a:xfrm>
          <a:prstGeom prst="ellipse">
            <a:avLst/>
          </a:prstGeom>
          <a:solidFill>
            <a:srgbClr val="DDEEFF"/>
          </a:solidFill>
          <a:ln w="10160">
            <a:solidFill>
              <a:srgbClr val="2A6DB5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240280" y="1801368"/>
            <a:ext cx="164592" cy="914400"/>
          </a:xfrm>
          <a:prstGeom prst="rect">
            <a:avLst/>
          </a:prstGeom>
          <a:solidFill>
            <a:srgbClr val="DDEEFF"/>
          </a:solidFill>
          <a:ln w="10160">
            <a:solidFill>
              <a:srgbClr val="2A6DB5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560320" y="1481328"/>
            <a:ext cx="320040" cy="320040"/>
          </a:xfrm>
          <a:prstGeom prst="ellipse">
            <a:avLst/>
          </a:prstGeom>
          <a:solidFill>
            <a:srgbClr val="FFE8CC"/>
          </a:solidFill>
          <a:ln w="10160">
            <a:solidFill>
              <a:srgbClr val="C8703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633472" y="1801368"/>
            <a:ext cx="164592" cy="914400"/>
          </a:xfrm>
          <a:prstGeom prst="rect">
            <a:avLst/>
          </a:prstGeom>
          <a:solidFill>
            <a:srgbClr val="FFE8CC"/>
          </a:solidFill>
          <a:ln w="10160">
            <a:solidFill>
              <a:srgbClr val="C8703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57200" y="2715768"/>
            <a:ext cx="3291840" cy="411480"/>
          </a:xfrm>
          <a:prstGeom prst="rect">
            <a:avLst/>
          </a:prstGeom>
          <a:solidFill>
            <a:srgbClr val="7A5C38"/>
          </a:solidFill>
          <a:ln w="12700">
            <a:solidFill>
              <a:srgbClr val="7A5C3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2734056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0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BOTTOM RAIL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566928" y="1554480"/>
            <a:ext cx="2743200" cy="137160"/>
          </a:xfrm>
          <a:prstGeom prst="ellipse">
            <a:avLst/>
          </a:prstGeom>
          <a:solidFill>
            <a:srgbClr val="000000"/>
          </a:solidFill>
          <a:ln w="15240">
            <a:solidFill>
              <a:srgbClr val="C8703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" y="1783080"/>
            <a:ext cx="2743200" cy="137160"/>
          </a:xfrm>
          <a:prstGeom prst="ellipse">
            <a:avLst/>
          </a:prstGeom>
          <a:solidFill>
            <a:srgbClr val="000000"/>
          </a:solidFill>
          <a:ln w="15240">
            <a:solidFill>
              <a:srgbClr val="C8703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66928" y="2011680"/>
            <a:ext cx="2743200" cy="137160"/>
          </a:xfrm>
          <a:prstGeom prst="ellipse">
            <a:avLst/>
          </a:prstGeom>
          <a:solidFill>
            <a:srgbClr val="000000"/>
          </a:solidFill>
          <a:ln w="15240">
            <a:solidFill>
              <a:srgbClr val="C8703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66928" y="2240280"/>
            <a:ext cx="2743200" cy="137160"/>
          </a:xfrm>
          <a:prstGeom prst="ellipse">
            <a:avLst/>
          </a:prstGeom>
          <a:solidFill>
            <a:srgbClr val="000000"/>
          </a:solidFill>
          <a:ln w="15240">
            <a:solidFill>
              <a:srgbClr val="C87030"/>
            </a:solidFill>
            <a:prstDash val="solid"/>
          </a:ln>
        </p:spPr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023360" y="1005840"/>
          <a:ext cx="4663440" cy="3017520"/>
        </p:xfrm>
        <a:graphic>
          <a:graphicData uri="http://schemas.openxmlformats.org/drawingml/2006/table">
            <a:tbl>
              <a:tblPr/>
              <a:tblGrid>
                <a:gridCol w="1645920"/>
                <a:gridCol w="3017520"/>
              </a:tblGrid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7A5C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Parameter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CC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7A5C3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CC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ourier New" pitchFamily="34" charset="0"/>
                          <a:ea typeface="Courier New" pitchFamily="34" charset="-122"/>
                          <a:cs typeface="Courier New" pitchFamily="34" charset="-120"/>
                        </a:rPr>
                        <a:t>Cherry or walnut S4S 3/4" × 1.5"</a:t>
                      </a:r>
                      <a:endParaRPr lang="en-US" sz="90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Pocket width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ourier New" pitchFamily="34" charset="0"/>
                          <a:ea typeface="Courier New" pitchFamily="34" charset="-122"/>
                          <a:cs typeface="Courier New" pitchFamily="34" charset="-120"/>
                        </a:rPr>
                        <a:t>OD − 0.005" (light interference fit)</a:t>
                      </a:r>
                      <a:endParaRPr lang="en-US" sz="90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Pocket depth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ourier New" pitchFamily="34" charset="0"/>
                          <a:ea typeface="Courier New" pitchFamily="34" charset="-122"/>
                          <a:cs typeface="Courier New" pitchFamily="34" charset="-120"/>
                        </a:rPr>
                        <a:t>OD / 3</a:t>
                      </a:r>
                      <a:endParaRPr lang="en-US" sz="90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Pocket pitch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ourier New" pitchFamily="34" charset="0"/>
                          <a:ea typeface="Courier New" pitchFamily="34" charset="-122"/>
                          <a:cs typeface="Courier New" pitchFamily="34" charset="-120"/>
                        </a:rPr>
                        <a:t>OD + 1/16" center-to-center</a:t>
                      </a:r>
                      <a:endParaRPr lang="en-US" sz="90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Binding cord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ourier New" pitchFamily="34" charset="0"/>
                          <a:ea typeface="Courier New" pitchFamily="34" charset="-122"/>
                          <a:cs typeface="Courier New" pitchFamily="34" charset="-120"/>
                        </a:rPr>
                        <a:t>Waxed linen or nylon, 1 mm</a:t>
                      </a:r>
                      <a:endParaRPr lang="en-US" sz="90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Wraps per tube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ourier New" pitchFamily="34" charset="0"/>
                          <a:ea typeface="Courier New" pitchFamily="34" charset="-122"/>
                          <a:cs typeface="Courier New" pitchFamily="34" charset="-120"/>
                        </a:rPr>
                        <a:t>3 minimum; square-knot at ends</a:t>
                      </a:r>
                      <a:endParaRPr lang="en-US" sz="90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ourier New" pitchFamily="34" charset="0"/>
                          <a:ea typeface="Courier New" pitchFamily="34" charset="-122"/>
                          <a:cs typeface="Courier New" pitchFamily="34" charset="-120"/>
                        </a:rPr>
                        <a:t>Thin film in pockets (optional)</a:t>
                      </a:r>
                      <a:endParaRPr lang="en-US" sz="90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C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" name="Text 22"/>
          <p:cNvSpPr/>
          <p:nvPr/>
        </p:nvSpPr>
        <p:spPr>
          <a:xfrm>
            <a:off x="4023360" y="4114800"/>
            <a:ext cx="4663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7A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hardware — only wood, bamboo/PVC, beeswax, and cord.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457200" y="480060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spc="300" kern="0" dirty="0">
                <a:solidFill>
                  <a:srgbClr val="7A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HEIFER ZEPHYR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DFA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A1F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 Sequence — 8 Phases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8229600" cy="0"/>
          </a:xfrm>
          <a:prstGeom prst="line">
            <a:avLst/>
          </a:prstGeom>
          <a:noFill/>
          <a:ln w="19050">
            <a:solidFill>
              <a:srgbClr val="7A5C3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05840"/>
            <a:ext cx="1938528" cy="1554480"/>
          </a:xfrm>
          <a:prstGeom prst="rect">
            <a:avLst/>
          </a:prstGeom>
          <a:solidFill>
            <a:srgbClr val="FFFFFF"/>
          </a:solidFill>
          <a:ln w="6350">
            <a:solidFill>
              <a:srgbClr val="D0C0A0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097280"/>
            <a:ext cx="365760" cy="365760"/>
          </a:xfrm>
          <a:prstGeom prst="ellipse">
            <a:avLst/>
          </a:prstGeom>
          <a:solidFill>
            <a:srgbClr val="C87030"/>
          </a:solidFill>
          <a:ln w="12700">
            <a:solidFill>
              <a:srgbClr val="C8703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0972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987552" y="1115568"/>
            <a:ext cx="131673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Stock Verification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66928" y="1508760"/>
            <a:ext cx="1737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 bore ID + OD of all incoming stock; record in validation.csv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2487168" y="1005840"/>
            <a:ext cx="1938528" cy="1554480"/>
          </a:xfrm>
          <a:prstGeom prst="rect">
            <a:avLst/>
          </a:prstGeom>
          <a:solidFill>
            <a:srgbClr val="FFFFFF"/>
          </a:solidFill>
          <a:ln w="6350">
            <a:solidFill>
              <a:srgbClr val="D0C0A0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578608" y="1097280"/>
            <a:ext cx="365760" cy="365760"/>
          </a:xfrm>
          <a:prstGeom prst="ellipse">
            <a:avLst/>
          </a:prstGeom>
          <a:solidFill>
            <a:srgbClr val="C87030"/>
          </a:solidFill>
          <a:ln w="12700">
            <a:solidFill>
              <a:srgbClr val="C8703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578608" y="10972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017520" y="1115568"/>
            <a:ext cx="131673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Tube Cutting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596896" y="1508760"/>
            <a:ext cx="1737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Story stick (bamboo) or digital stop (PVC); 52 tubes; label immediately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517136" y="1005840"/>
            <a:ext cx="1938528" cy="1554480"/>
          </a:xfrm>
          <a:prstGeom prst="rect">
            <a:avLst/>
          </a:prstGeom>
          <a:solidFill>
            <a:srgbClr val="FFFFFF"/>
          </a:solidFill>
          <a:ln w="6350">
            <a:solidFill>
              <a:srgbClr val="D0C0A0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08576" y="1097280"/>
            <a:ext cx="365760" cy="365760"/>
          </a:xfrm>
          <a:prstGeom prst="ellipse">
            <a:avLst/>
          </a:prstGeom>
          <a:solidFill>
            <a:srgbClr val="C87030"/>
          </a:solidFill>
          <a:ln w="12700">
            <a:solidFill>
              <a:srgbClr val="C8703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08576" y="10972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047488" y="1115568"/>
            <a:ext cx="131673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Closed-End Sealing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626864" y="1508760"/>
            <a:ext cx="1737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Beeswax pour in plywood fixture; 3/8" depth; 30 min cure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547104" y="1005840"/>
            <a:ext cx="1938528" cy="1554480"/>
          </a:xfrm>
          <a:prstGeom prst="rect">
            <a:avLst/>
          </a:prstGeom>
          <a:solidFill>
            <a:srgbClr val="FFFFFF"/>
          </a:solidFill>
          <a:ln w="6350">
            <a:solidFill>
              <a:srgbClr val="D0C0A0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638544" y="1097280"/>
            <a:ext cx="365760" cy="365760"/>
          </a:xfrm>
          <a:prstGeom prst="ellipse">
            <a:avLst/>
          </a:prstGeom>
          <a:solidFill>
            <a:srgbClr val="C87030"/>
          </a:solidFill>
          <a:ln w="12700">
            <a:solidFill>
              <a:srgbClr val="C8703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638544" y="10972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7077456" y="1115568"/>
            <a:ext cx="131673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Tuning Pass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656832" y="1508760"/>
            <a:ext cx="1737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 all tubes; record cents deviation in validation.csv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457200" y="2651760"/>
            <a:ext cx="1938528" cy="1554480"/>
          </a:xfrm>
          <a:prstGeom prst="rect">
            <a:avLst/>
          </a:prstGeom>
          <a:solidFill>
            <a:srgbClr val="FFFFFF"/>
          </a:solidFill>
          <a:ln w="6350">
            <a:solidFill>
              <a:srgbClr val="D0C0A0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548640" y="2743200"/>
            <a:ext cx="365760" cy="365760"/>
          </a:xfrm>
          <a:prstGeom prst="ellipse">
            <a:avLst/>
          </a:prstGeom>
          <a:solidFill>
            <a:srgbClr val="C87030"/>
          </a:solidFill>
          <a:ln w="12700">
            <a:solidFill>
              <a:srgbClr val="C8703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27432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987552" y="2761488"/>
            <a:ext cx="131673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 Rail Fabrication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66928" y="3154680"/>
            <a:ext cx="1737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CNC-route 13 pockets; pocket width = OD − 0.005"; dry-fit before glue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2487168" y="2651760"/>
            <a:ext cx="1938528" cy="1554480"/>
          </a:xfrm>
          <a:prstGeom prst="rect">
            <a:avLst/>
          </a:prstGeom>
          <a:solidFill>
            <a:srgbClr val="FFFFFF"/>
          </a:solidFill>
          <a:ln w="6350">
            <a:solidFill>
              <a:srgbClr val="D0C0A0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2578608" y="2743200"/>
            <a:ext cx="365760" cy="365760"/>
          </a:xfrm>
          <a:prstGeom prst="ellipse">
            <a:avLst/>
          </a:prstGeom>
          <a:solidFill>
            <a:srgbClr val="C87030"/>
          </a:solidFill>
          <a:ln w="12700">
            <a:solidFill>
              <a:srgbClr val="C8703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578608" y="27432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3017520" y="2761488"/>
            <a:ext cx="131673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Assembly &amp; Binding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2596896" y="3154680"/>
            <a:ext cx="1737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Seat tubes; waxed cord wrap; 3+ passes per tube; square-knot finish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4517136" y="2651760"/>
            <a:ext cx="1938528" cy="1554480"/>
          </a:xfrm>
          <a:prstGeom prst="rect">
            <a:avLst/>
          </a:prstGeom>
          <a:solidFill>
            <a:srgbClr val="FFFFFF"/>
          </a:solidFill>
          <a:ln w="6350">
            <a:solidFill>
              <a:srgbClr val="D0C0A0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608576" y="2743200"/>
            <a:ext cx="365760" cy="365760"/>
          </a:xfrm>
          <a:prstGeom prst="ellipse">
            <a:avLst/>
          </a:prstGeom>
          <a:solidFill>
            <a:srgbClr val="C87030"/>
          </a:solidFill>
          <a:ln w="12700">
            <a:solidFill>
              <a:srgbClr val="C8703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608576" y="27432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5047488" y="2761488"/>
            <a:ext cx="131673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Trim-Tuning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4626864" y="3154680"/>
            <a:ext cx="1737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File/saw open ends to ±5 cents; update validation.csv same session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6547104" y="2651760"/>
            <a:ext cx="1938528" cy="1554480"/>
          </a:xfrm>
          <a:prstGeom prst="rect">
            <a:avLst/>
          </a:prstGeom>
          <a:solidFill>
            <a:srgbClr val="FFFFFF"/>
          </a:solidFill>
          <a:ln w="6350">
            <a:solidFill>
              <a:srgbClr val="D0C0A0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6638544" y="2743200"/>
            <a:ext cx="365760" cy="365760"/>
          </a:xfrm>
          <a:prstGeom prst="ellipse">
            <a:avLst/>
          </a:prstGeom>
          <a:solidFill>
            <a:srgbClr val="C87030"/>
          </a:solidFill>
          <a:ln w="12700">
            <a:solidFill>
              <a:srgbClr val="C8703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638544" y="27432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1300" dirty="0"/>
          </a:p>
        </p:txBody>
      </p:sp>
      <p:sp>
        <p:nvSpPr>
          <p:cNvPr id="42" name="Text 40"/>
          <p:cNvSpPr/>
          <p:nvPr/>
        </p:nvSpPr>
        <p:spPr>
          <a:xfrm>
            <a:off x="7077456" y="2761488"/>
            <a:ext cx="131673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A1F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Finishing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6656832" y="3154680"/>
            <a:ext cx="1737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Danish oil on rails; tung oil wipe on bamboo; photograph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457200" y="480060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spc="300" kern="0" dirty="0">
                <a:solidFill>
                  <a:srgbClr val="7A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HEIFER ZEPHYR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Siku (Zampoña) — Capstone Deck</dc:title>
  <dc:subject>PptxGenJS Presentation</dc:subject>
  <dc:creator>Tony Koop / Heifer Zephyr</dc:creator>
  <cp:lastModifiedBy>Tony Koop / Heifer Zephyr</cp:lastModifiedBy>
  <cp:revision>1</cp:revision>
  <dcterms:created xsi:type="dcterms:W3CDTF">2026-05-08T16:53:01Z</dcterms:created>
  <dcterms:modified xsi:type="dcterms:W3CDTF">2026-05-08T16:53:01Z</dcterms:modified>
</cp:coreProperties>
</file>