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1F3A68"/>
                </a:solidFill>
              </a:defRPr>
            </a:pPr>
            <a:r>
              <a:t>Vessel Flutes Build Packet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55448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200">
                <a:solidFill>
                  <a:srgbClr val="111111"/>
                </a:solidFill>
              </a:defRPr>
            </a:pPr>
            <a:r>
              <a:t>Musical instrument documentation capstone</a:t>
            </a:r>
          </a:p>
          <a:p>
            <a:pPr>
              <a:spcAft>
                <a:spcPts val="800"/>
              </a:spcAft>
              <a:defRPr sz="2200">
                <a:solidFill>
                  <a:srgbClr val="111111"/>
                </a:solidFill>
              </a:defRPr>
            </a:pPr>
            <a:r>
              <a:t>Build packet: vessel-flutes-codex-bob-r3-build-packet</a:t>
            </a:r>
          </a:p>
          <a:p>
            <a:pPr>
              <a:spcAft>
                <a:spcPts val="800"/>
              </a:spcAft>
              <a:defRPr sz="2200">
                <a:solidFill>
                  <a:srgbClr val="111111"/>
                </a:solidFill>
              </a:defRPr>
            </a:pPr>
            <a:r>
              <a:t>Generated: 2026-05-09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Vessel Flutes Build Packet  |  Slide 1 of 14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Drawings, CAD, CNC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drawing-brief.md defines required views, dimensions, datums, sketch intent.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cad/ holds models and design tables.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cnc/ holds CAM, toolpaths, setup sheets, dry-run notes.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drawings/ holds PDFs, SVGs, DXFs, drawing exports.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Vessel Flutes Build Packet  |  Slide 10 of 14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Images And Screenshots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Add hero render/photo, visual BOM, shop screenshots, drawing previews, validation photos in images/.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Vessel Flutes Build Packet  |  Slide 11 of 14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Validation Plan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A4 = 440 Hz reference check.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Tuning targets logged in validation.csv.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Critical dimensions verified against design sheet and CAD.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Photos and revision notes after each major step.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Vessel Flutes Build Packet  |  Slide 12 of 14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Open Risks / Decisions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TBDs in design sheet and BOM.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Supplier price/availability not yet verified.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Generated images marked as concept placeholders.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Empirical corrections await measured prototype data.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Vessel Flutes Build Packet  |  Slide 13 of 14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Next Actions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Replace TBDs with measured/source-backed values.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Verify live supplier price and availability before buying.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Export final drawings and visual BOM images.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Regenerate this deck and print packet after final edits.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Vessel Flutes Build Packet  |  Slide 14 of 14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Project Intent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Create an L2 root-mode build packet for vessel flutes whose pitch behavior is</a:t>
            </a:r>
            <a:br/>
            <a:r>
              <a:t>set by Helmholtz resonance. The first prototype is a 130 cc ceramic ocarina lab</a:t>
            </a:r>
            <a:br/>
            <a:r>
              <a:t>body with a conservative voicing and undersize finger holes. The purpose is to</a:t>
            </a:r>
            <a:br/>
            <a:r>
              <a:t>validate cavity volume, voicing response, cumulative hole area, and shrinkage</a:t>
            </a:r>
            <a:br/>
            <a:r>
              <a:t>before committing to a polished slip-cast family.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Vessel Flutes Build Packet  |  Slide 2 of 14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Physics Model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Helmholtz resonance:</a:t>
            </a:r>
          </a:p>
          <a:p>
            <a:pPr>
              <a:spcAft>
                <a:spcPts val="1000"/>
              </a:spcAft>
              <a:defRPr sz="1600">
                <a:solidFill>
                  <a:srgbClr val="1F3A68"/>
                </a:solidFill>
                <a:latin typeface="Consolas"/>
              </a:defRPr>
            </a:pPr>
            <a:r>
              <a:t>f = c / (2*pi) * sqrt(A / (V * L_eff))</a:t>
            </a:r>
            <a:br/>
            <a:r>
              <a:t>L_eff = wall_thickness + end_correction</a:t>
            </a:r>
            <a:br/>
            <a:r>
              <a:t>end_correction ~= 0.6 * sqrt(A/pi)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Vessel Flutes Build Packet  |  Slide 3 of 14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How To Use This Packet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Start with design.md for intent and assumptions.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Use bom.csv, sourcing.csv, and cut-list.csv before buying or cutting.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Use drawing-brief.md and CAD/CNC folders before machining.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Print the packet for shopping, shop work, and validation.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Vessel Flutes Build Packet  |  Slide 4 of 14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File Map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design.md: Project intent, catalog metadata, assumptions, and validation plan.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bom.csv: Starter bill of materials with part categories, quantities, drawing refs, and notes.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sourcing.csv: Supplier/search tracker with specs, price/date fields, lead time, substitutes, and risks.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cut-list.csv: Rough/final stock sizes, material, grain/orientation, operations, yield, and offcuts.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drawing-brief.md: Manufacturing drawing and technical product sketch brief.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assembly-manual.md: Shop-facing sequence, tools, fixtures, safety, tuning, finishing, and maintenance notes.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validation.csv: Target/measured values, tolerance, environment, result, and tuning/build action log.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supplier-rfq.md: Supplier email/request-for-quote starter.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Vessel Flutes Build Packet  |  Slide 5 of 14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Family Spec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1645920"/>
          <a:ext cx="11247120" cy="16459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4712"/>
                <a:gridCol w="1124712"/>
                <a:gridCol w="1124712"/>
                <a:gridCol w="1124712"/>
                <a:gridCol w="1124712"/>
                <a:gridCol w="1124712"/>
                <a:gridCol w="1124712"/>
                <a:gridCol w="1124712"/>
                <a:gridCol w="1124712"/>
                <a:gridCol w="1124712"/>
              </a:tblGrid>
              <a:tr h="411479">
                <a:tc>
                  <a:txBody>
                    <a:bodyPr/>
                    <a:lstStyle/>
                    <a:p>
                      <a:pPr>
                        <a:defRPr sz="1300" b="1">
                          <a:solidFill>
                            <a:srgbClr val="FFFFFF"/>
                          </a:solidFill>
                        </a:defRPr>
                      </a:pPr>
                      <a:r>
                        <a:t>member_id</a:t>
                      </a:r>
                    </a:p>
                  </a:txBody>
                  <a:tcPr>
                    <a:solidFill>
                      <a:srgbClr val="1F3A6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 b="1">
                          <a:solidFill>
                            <a:srgbClr val="FFFFFF"/>
                          </a:solidFill>
                        </a:defRPr>
                      </a:pPr>
                      <a:r>
                        <a:t>name</a:t>
                      </a:r>
                    </a:p>
                  </a:txBody>
                  <a:tcPr>
                    <a:solidFill>
                      <a:srgbClr val="1F3A6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 b="1">
                          <a:solidFill>
                            <a:srgbClr val="FFFFFF"/>
                          </a:solidFill>
                        </a:defRPr>
                      </a:pPr>
                      <a:r>
                        <a:t>target_note</a:t>
                      </a:r>
                    </a:p>
                  </a:txBody>
                  <a:tcPr>
                    <a:solidFill>
                      <a:srgbClr val="1F3A6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 b="1">
                          <a:solidFill>
                            <a:srgbClr val="FFFFFF"/>
                          </a:solidFill>
                        </a:defRPr>
                      </a:pPr>
                      <a:r>
                        <a:t>target_hz</a:t>
                      </a:r>
                    </a:p>
                  </a:txBody>
                  <a:tcPr>
                    <a:solidFill>
                      <a:srgbClr val="1F3A6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 b="1">
                          <a:solidFill>
                            <a:srgbClr val="FFFFFF"/>
                          </a:solidFill>
                        </a:defRPr>
                      </a:pPr>
                      <a:r>
                        <a:t>volume_cc</a:t>
                      </a:r>
                    </a:p>
                  </a:txBody>
                  <a:tcPr>
                    <a:solidFill>
                      <a:srgbClr val="1F3A6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 b="1">
                          <a:solidFill>
                            <a:srgbClr val="FFFFFF"/>
                          </a:solidFill>
                        </a:defRPr>
                      </a:pPr>
                      <a:r>
                        <a:t>voicing_area_cm2</a:t>
                      </a:r>
                    </a:p>
                  </a:txBody>
                  <a:tcPr>
                    <a:solidFill>
                      <a:srgbClr val="1F3A6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 b="1">
                          <a:solidFill>
                            <a:srgbClr val="FFFFFF"/>
                          </a:solidFill>
                        </a:defRPr>
                      </a:pPr>
                      <a:r>
                        <a:t>wall_cm</a:t>
                      </a:r>
                    </a:p>
                  </a:txBody>
                  <a:tcPr>
                    <a:solidFill>
                      <a:srgbClr val="1F3A6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 b="1">
                          <a:solidFill>
                            <a:srgbClr val="FFFFFF"/>
                          </a:solidFill>
                        </a:defRPr>
                      </a:pPr>
                      <a:r>
                        <a:t>estimated_neck_cm</a:t>
                      </a:r>
                    </a:p>
                  </a:txBody>
                  <a:tcPr>
                    <a:solidFill>
                      <a:srgbClr val="1F3A6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 b="1">
                          <a:solidFill>
                            <a:srgbClr val="FFFFFF"/>
                          </a:solidFill>
                        </a:defRPr>
                      </a:pPr>
                      <a:r>
                        <a:t>material_path</a:t>
                      </a:r>
                    </a:p>
                  </a:txBody>
                  <a:tcPr>
                    <a:solidFill>
                      <a:srgbClr val="1F3A6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 b="1">
                          <a:solidFill>
                            <a:srgbClr val="FFFFFF"/>
                          </a:solidFill>
                        </a:defRPr>
                      </a:pPr>
                      <a:r>
                        <a:t>status</a:t>
                      </a:r>
                    </a:p>
                  </a:txBody>
                  <a:tcPr>
                    <a:solidFill>
                      <a:srgbClr val="1F3A68"/>
                    </a:solidFill>
                  </a:tcPr>
                </a:tc>
              </a:tr>
              <a:tr h="411479"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VF-130-A4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Ocarina lab body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A4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440.00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130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0.45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0.40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0.63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hand-built clay or sealed proof body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first prototype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1479"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VF-95-C5</a:t>
                      </a:r>
                    </a:p>
                  </a:txBody>
                  <a:tcPr>
                    <a:solidFill>
                      <a:srgbClr val="E8EE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Small vessel response body</a:t>
                      </a:r>
                    </a:p>
                  </a:txBody>
                  <a:tcPr>
                    <a:solidFill>
                      <a:srgbClr val="E8EE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C5</a:t>
                      </a:r>
                    </a:p>
                  </a:txBody>
                  <a:tcPr>
                    <a:solidFill>
                      <a:srgbClr val="E8EE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523.25</a:t>
                      </a:r>
                    </a:p>
                  </a:txBody>
                  <a:tcPr>
                    <a:solidFill>
                      <a:srgbClr val="E8EE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95</a:t>
                      </a:r>
                    </a:p>
                  </a:txBody>
                  <a:tcPr>
                    <a:solidFill>
                      <a:srgbClr val="E8EE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0.35</a:t>
                      </a:r>
                    </a:p>
                  </a:txBody>
                  <a:tcPr>
                    <a:solidFill>
                      <a:srgbClr val="E8EE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0.35</a:t>
                      </a:r>
                    </a:p>
                  </a:txBody>
                  <a:tcPr>
                    <a:solidFill>
                      <a:srgbClr val="E8EE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0.55</a:t>
                      </a:r>
                    </a:p>
                  </a:txBody>
                  <a:tcPr>
                    <a:solidFill>
                      <a:srgbClr val="E8EE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hand-built clay</a:t>
                      </a:r>
                    </a:p>
                  </a:txBody>
                  <a:tcPr>
                    <a:solidFill>
                      <a:srgbClr val="E8EE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after VF-130</a:t>
                      </a:r>
                    </a:p>
                  </a:txBody>
                  <a:tcPr>
                    <a:solidFill>
                      <a:srgbClr val="E8EEF8"/>
                    </a:solidFill>
                  </a:tcPr>
                </a:tc>
              </a:tr>
              <a:tr h="411482"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VF-180-G4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Large warm vessel body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G4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392.00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180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0.55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0.45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0.70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slab or slip-cast study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after shrinkage data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Vessel Flutes Build Packet  |  Slide 6 of 14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Build Workflow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Design and assumptions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Source materials and hardware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Prepare stock, fixtures, and CNC/laser/lathe setup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Assemble, tune, finish, and validate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Vessel Flutes Build Packet  |  Slide 7 of 14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Sourcing And BOM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BOM gives part categories and drawing references.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Sourcing tracks search terms, supplier candidates, price/date, lead time, substitutions.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Visual BOM brief turns the parts list into a presentation-ready image board.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Vessel Flutes Build Packet  |  Slide 8 of 14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Shop Packet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Cut list for lumber/sheet/blank planning.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Assembly manual for away-from-keyboard work.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Validation sheet for measured dimensions, tuning, pass/fail checks.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Vessel Flutes Build Packet  |  Slide 9 of 14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