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svgz" ContentType="image/svg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8" Type="http://schemas.openxmlformats.org/officeDocument/2006/relationships/viewProps" Target="viewProps.xml" /><Relationship Id="rId1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0" Type="http://schemas.openxmlformats.org/officeDocument/2006/relationships/tableStyles" Target="tableStyles.xml" /><Relationship Id="rId19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1.svgz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2.svgz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svgz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Wooden Hang</a:t>
            </a:r>
          </a:p>
        </p:txBody>
      </p:sp>
      <p:pic>
        <p:nvPicPr>
          <p:cNvPr descr="images/hero-concept.sv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324100" y="1193800"/>
            <a:ext cx="44831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Wooden Hang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Handpan-inspired wooden idiophone / resonant-vessel hybrid research packet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CAD And CNC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>
                <a:latin typeface="Courier"/>
              </a:rPr>
              <a:t>cad/wooden_hang_master.scad</a:t>
            </a:r>
            <a:r>
              <a:rPr/>
              <a:t> holds the concept geometry and named inputs</a:t>
            </a:r>
          </a:p>
          <a:p>
            <a:pPr lvl="0"/>
            <a:r>
              <a:rPr/>
              <a:t>SolidWorks integration files define global variables and design-table fields</a:t>
            </a:r>
          </a:p>
          <a:p>
            <a:pPr lvl="0"/>
            <a:r>
              <a:rPr/>
              <a:t>CNC planning includes top routing, cavity routing, datum control, and alternate body strategies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Validation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Validation is designed to prove or disprove the concept, not merely describe it.</a:t>
            </a:r>
          </a:p>
          <a:p>
            <a:pPr lvl="0" indent="0" marL="0">
              <a:buNone/>
            </a:pPr>
            <a:r>
              <a:rPr/>
              <a:t>Measure:</a:t>
            </a:r>
          </a:p>
          <a:p>
            <a:pPr lvl="0"/>
            <a:r>
              <a:rPr/>
              <a:t>target vs measured pitch</a:t>
            </a:r>
          </a:p>
          <a:p>
            <a:pPr lvl="0"/>
            <a:r>
              <a:rPr/>
              <a:t>cents error</a:t>
            </a:r>
          </a:p>
          <a:p>
            <a:pPr lvl="0"/>
            <a:r>
              <a:rPr/>
              <a:t>decay time</a:t>
            </a:r>
          </a:p>
          <a:p>
            <a:pPr lvl="0"/>
            <a:r>
              <a:rPr/>
              <a:t>cross-talk</a:t>
            </a:r>
          </a:p>
          <a:p>
            <a:pPr lvl="0"/>
            <a:r>
              <a:rPr/>
              <a:t>body or port resonance</a:t>
            </a:r>
          </a:p>
          <a:p>
            <a:pPr lvl="0"/>
            <a:r>
              <a:rPr/>
              <a:t>moisture content</a:t>
            </a:r>
          </a:p>
          <a:p>
            <a:pPr lvl="0"/>
            <a:r>
              <a:rPr/>
              <a:t>structural failures and buzz sources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Risks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note fields may not sustain enough</a:t>
            </a:r>
          </a:p>
          <a:p>
            <a:pPr lvl="0"/>
            <a:r>
              <a:rPr/>
              <a:t>adjacent notes may couple too strongly</a:t>
            </a:r>
          </a:p>
          <a:p>
            <a:pPr lvl="0"/>
            <a:r>
              <a:rPr/>
              <a:t>the full 9-note map may be too dense for honest wooden field sizes</a:t>
            </a:r>
          </a:p>
          <a:p>
            <a:pPr lvl="0"/>
            <a:r>
              <a:rPr/>
              <a:t>finish, hardware, and humidity may shift pitch more than expected</a:t>
            </a:r>
          </a:p>
          <a:p>
            <a:pPr lvl="0" indent="0" marL="0">
              <a:buNone/>
            </a:pPr>
            <a:r>
              <a:rPr/>
              <a:t>Every risk in </a:t>
            </a:r>
            <a:r>
              <a:rPr>
                <a:latin typeface="Courier"/>
              </a:rPr>
              <a:t>risks.md</a:t>
            </a:r>
            <a:r>
              <a:rPr/>
              <a:t> has a concrete verification test attached.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root-level Mode A packet with docs, CSVs, CAD/CNC, drawings, concept image, and site</a:t>
            </a:r>
          </a:p>
          <a:p>
            <a:pPr lvl="0"/>
            <a:r>
              <a:rPr/>
              <a:t>print packet in Markdown and HTML</a:t>
            </a:r>
          </a:p>
          <a:p>
            <a:pPr lvl="0"/>
            <a:r>
              <a:rPr/>
              <a:t>capstone deck in Markdown</a:t>
            </a:r>
          </a:p>
          <a:p>
            <a:pPr lvl="0"/>
            <a:r>
              <a:rPr/>
              <a:t>binary </a:t>
            </a:r>
            <a:r>
              <a:rPr>
                <a:latin typeface="Courier"/>
              </a:rPr>
              <a:t>.xlsx</a:t>
            </a:r>
            <a:r>
              <a:rPr/>
              <a:t>, </a:t>
            </a:r>
            <a:r>
              <a:rPr>
                <a:latin typeface="Courier"/>
              </a:rPr>
              <a:t>.pptx</a:t>
            </a:r>
            <a:r>
              <a:rPr/>
              <a:t>, and </a:t>
            </a:r>
            <a:r>
              <a:rPr>
                <a:latin typeface="Courier"/>
              </a:rPr>
              <a:t>.pdf</a:t>
            </a:r>
            <a:r>
              <a:rPr/>
              <a:t> outputs intentionally skipped because the local generator tooling is unavailable in this environment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Recommended First Physical Prototype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 </a:t>
            </a:r>
            <a:r>
              <a:rPr>
                <a:latin typeface="Courier"/>
              </a:rPr>
              <a:t>WHG-P2</a:t>
            </a:r>
            <a:r>
              <a:rPr/>
              <a:t>: a three-note top-plate hybrid sector using a replaceable maple or birch-laminate top over a simple bowl with interchangeable port plugs.</a:t>
            </a:r>
          </a:p>
          <a:p>
            <a:pPr lvl="0" indent="0" marL="0">
              <a:buNone/>
            </a:pPr>
            <a:r>
              <a:rPr/>
              <a:t>Why this first:</a:t>
            </a:r>
          </a:p>
          <a:p>
            <a:pPr lvl="0"/>
            <a:r>
              <a:rPr/>
              <a:t>enough geometry to test cross-talk</a:t>
            </a:r>
          </a:p>
          <a:p>
            <a:pPr lvl="0"/>
            <a:r>
              <a:rPr/>
              <a:t>still cheap enough to rework</a:t>
            </a:r>
          </a:p>
          <a:p>
            <a:pPr lvl="0"/>
            <a:r>
              <a:rPr/>
              <a:t>honest bridge between coupon data and a full-layout promise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Next 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machine coupon and P1/P2 fixtures</a:t>
            </a:r>
          </a:p>
          <a:p>
            <a:pPr lvl="0"/>
            <a:r>
              <a:rPr/>
              <a:t>pick two top-material systems and keep all other variables controlled</a:t>
            </a:r>
          </a:p>
          <a:p>
            <a:pPr lvl="0"/>
            <a:r>
              <a:rPr/>
              <a:t>populate </a:t>
            </a:r>
            <a:r>
              <a:rPr>
                <a:latin typeface="Courier"/>
              </a:rPr>
              <a:t>validation.csv</a:t>
            </a:r>
            <a:r>
              <a:rPr/>
              <a:t> immediately from the first strike tests</a:t>
            </a:r>
          </a:p>
          <a:p>
            <a:pPr lvl="0"/>
            <a:r>
              <a:rPr/>
              <a:t>promote only the geometry variables that survive measurement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Project Intent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Wooden Hang explores whether wood can support a lap-played circular note layout with enough pitch clarity, sustain, and ergonomic coherence to justify a new instrument family. This project does </a:t>
            </a:r>
            <a:r>
              <a:rPr b="1"/>
              <a:t>not</a:t>
            </a:r>
            <a:r>
              <a:rPr/>
              <a:t> claim that wood behaves like hammered steel or that a PANArt Hang can be reproduced by changing material alone.</a:t>
            </a:r>
          </a:p>
          <a:p>
            <a:pPr lvl="0" indent="0" marL="0">
              <a:buNone/>
            </a:pPr>
            <a:r>
              <a:rPr/>
              <a:t>The first design commitment is not “build the prettiest shell.” It is “learn the fastest honest acoustic truth.” That is why the packet leads with coupons, a single-field rig, and a three-note sector before a full 9-note layout.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Why This Is Interesting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It combines wooden idiophone behavior with resonant-vessel coupling.</a:t>
            </a:r>
          </a:p>
          <a:p>
            <a:pPr lvl="0"/>
            <a:r>
              <a:rPr/>
              <a:t>It keeps the handpan-like playing geometry while allowing a more repairable prototype ladder.</a:t>
            </a:r>
          </a:p>
          <a:p>
            <a:pPr lvl="0"/>
            <a:r>
              <a:rPr/>
              <a:t>It could reveal a new family identity even if the final instrument sounds less like steel and more like a wooden tonal vessel.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Target Family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Working name: Wooden Hang</a:t>
            </a:r>
          </a:p>
          <a:p>
            <a:pPr lvl="0"/>
            <a:r>
              <a:rPr/>
              <a:t>Primary concept size: 18 in class body, 4.75 in overall height</a:t>
            </a:r>
          </a:p>
          <a:p>
            <a:pPr lvl="0"/>
            <a:r>
              <a:rPr/>
              <a:t>First full target: G minor 9-note layout</a:t>
            </a:r>
          </a:p>
          <a:p>
            <a:pPr lvl="0"/>
            <a:r>
              <a:rPr/>
              <a:t>Primary prototype path: replaceable top-plate hybrid over resonant bowl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Governing Model</a:t>
            </a:r>
          </a:p>
        </p:txBody>
      </p:sp>
      <p:pic>
        <p:nvPicPr>
          <p:cNvPr descr="drawings/wooden-hang-layout.sv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705100" y="1193800"/>
            <a:ext cx="37338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Layout drawing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 instrument is modeled as a coupled system:</a:t>
            </a:r>
          </a:p>
          <a:p>
            <a:pPr lvl="0"/>
            <a:r>
              <a:rPr/>
              <a:t>local note zones behave like small plates or tongue-like hybrid regions</a:t>
            </a:r>
          </a:p>
          <a:p>
            <a:pPr lvl="0"/>
            <a:r>
              <a:rPr/>
              <a:t>the bowl and port behave like a cavity resonance system</a:t>
            </a:r>
          </a:p>
          <a:p>
            <a:pPr lvl="0"/>
            <a:r>
              <a:rPr/>
              <a:t>the exact tuning outcome is empirical because grain direction, glue lines, and slot geometry matter</a:t>
            </a:r>
          </a:p>
          <a:p>
            <a:pPr lvl="0" indent="0" marL="0">
              <a:buNone/>
            </a:pPr>
            <a:r>
              <a:rPr/>
              <a:t>First-order trend:</a:t>
            </a:r>
          </a:p>
          <a:p>
            <a:pPr lvl="0" indent="0">
              <a:buNone/>
            </a:pPr>
            <a:r>
              <a:rPr>
                <a:latin typeface="Courier"/>
              </a:rPr>
              <a:t>f_field ~= (kappa / (2*pi)) * (h_local / a_eff^2) * sqrt(E_eff / (rho_eff * (1 - nu^2)))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Branch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Three construction paths were evaluated:</a:t>
            </a:r>
          </a:p>
          <a:p>
            <a:pPr lvl="0" indent="-342900" marL="342900">
              <a:buAutoNum type="arabicPeriod"/>
            </a:pPr>
            <a:r>
              <a:rPr/>
              <a:t>top-plate hybrid over bowl</a:t>
            </a:r>
          </a:p>
          <a:p>
            <a:pPr lvl="0" indent="-342900" marL="342900">
              <a:buAutoNum type="arabicPeriod"/>
            </a:pPr>
            <a:r>
              <a:rPr/>
              <a:t>split-shell CNC carved body in four operations</a:t>
            </a:r>
          </a:p>
          <a:p>
            <a:pPr lvl="0" indent="-342900" marL="342900">
              <a:buAutoNum type="arabicPeriod"/>
            </a:pPr>
            <a:r>
              <a:rPr/>
              <a:t>segmented or stave shell with tuned top</a:t>
            </a:r>
          </a:p>
          <a:p>
            <a:pPr lvl="0" indent="0" marL="0">
              <a:buNone/>
            </a:pPr>
            <a:r>
              <a:rPr/>
              <a:t>The hybrid path wins for first build because it preserves the circular layout while keeping the top replaceable and the tuning variables accessible.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Prototype Ladder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193800"/>
          <a:ext cx="8229600" cy="3390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Exit gate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WHG-P0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Coupon studies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Repeatable measurable note trend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WHG-P1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Single-field cavity rig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One field plus one cavity coupling path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WHG-P2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Three-note sector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Cross-talk stays manageable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WHG-P3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Five-note subset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First playable subset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WHG-P4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Full 9-note concept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Data-backed go/no-go on full family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Note Layout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Ding: G3</a:t>
            </a:r>
          </a:p>
          <a:p>
            <a:pPr lvl="0"/>
            <a:r>
              <a:rPr/>
              <a:t>Outer notes: Bb3, C4, D4, F4, G4, Bb4, C5, D5</a:t>
            </a:r>
          </a:p>
          <a:p>
            <a:pPr lvl="0"/>
            <a:r>
              <a:rPr/>
              <a:t>Note sizes are marked as assumptions or derived estimates until measured</a:t>
            </a:r>
          </a:p>
          <a:p>
            <a:pPr lvl="0"/>
            <a:r>
              <a:rPr/>
              <a:t>A five-note or three-note layout is allowed to become the real first instrument if the geometry demands it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Manufacturing Plan</a:t>
            </a:r>
          </a:p>
        </p:txBody>
      </p:sp>
      <p:pic>
        <p:nvPicPr>
          <p:cNvPr descr="drawings/wooden-hang-section.sv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641600" y="1193800"/>
            <a:ext cx="3873500" cy="28829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457200" y="4076700"/>
            <a:ext cx="8229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Section drawing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start with stable top stock and small coupons</a:t>
            </a:r>
          </a:p>
          <a:p>
            <a:pPr lvl="0"/>
            <a:r>
              <a:rPr/>
              <a:t>build a removable-top test rig</a:t>
            </a:r>
          </a:p>
          <a:p>
            <a:pPr lvl="0"/>
            <a:r>
              <a:rPr/>
              <a:t>route or build a bowl with interchangeable port sizes</a:t>
            </a:r>
          </a:p>
          <a:p>
            <a:pPr lvl="0"/>
            <a:r>
              <a:rPr/>
              <a:t>escalate to sector and subset builds before the full shell</a:t>
            </a:r>
          </a:p>
          <a:p>
            <a:pPr lvl="0"/>
            <a:r>
              <a:rPr/>
              <a:t>reserve the four-operation split-shell CNC path as a documented alternate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2026-05-07T05:31:45Z</dcterms:created>
  <dcterms:modified xsi:type="dcterms:W3CDTF">2026-05-07T05:31:45Z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